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3" r:id="rId3"/>
    <p:sldId id="261" r:id="rId4"/>
    <p:sldId id="279" r:id="rId5"/>
    <p:sldId id="262" r:id="rId6"/>
    <p:sldId id="263" r:id="rId7"/>
    <p:sldId id="264" r:id="rId8"/>
    <p:sldId id="278" r:id="rId9"/>
    <p:sldId id="273" r:id="rId10"/>
    <p:sldId id="260" r:id="rId11"/>
    <p:sldId id="275" r:id="rId12"/>
    <p:sldId id="277" r:id="rId13"/>
    <p:sldId id="270" r:id="rId14"/>
    <p:sldId id="284" r:id="rId15"/>
    <p:sldId id="297" r:id="rId16"/>
    <p:sldId id="287" r:id="rId17"/>
    <p:sldId id="296" r:id="rId18"/>
    <p:sldId id="289" r:id="rId19"/>
    <p:sldId id="269" r:id="rId20"/>
    <p:sldId id="299" r:id="rId21"/>
    <p:sldId id="292" r:id="rId22"/>
    <p:sldId id="295" r:id="rId23"/>
    <p:sldId id="285" r:id="rId24"/>
    <p:sldId id="29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9002"/>
    <a:srgbClr val="C69302"/>
    <a:srgbClr val="99CC00"/>
    <a:srgbClr val="F28C54"/>
    <a:srgbClr val="2E80C4"/>
    <a:srgbClr val="63A5DB"/>
    <a:srgbClr val="FCBB04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84" d="100"/>
          <a:sy n="84" d="100"/>
        </p:scale>
        <p:origin x="-1387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9DD4-D9D6-4D31-9A6E-9461E423AB91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06BCE-00CF-4A71-9985-D5DF25D1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oenixmart.com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0"/>
            <a:ext cx="7772400" cy="1470025"/>
          </a:xfrm>
        </p:spPr>
        <p:txBody>
          <a:bodyPr/>
          <a:lstStyle/>
          <a:p>
            <a:r>
              <a:rPr lang="en-US" altLang="zh-CN" dirty="0" smtClean="0">
                <a:latin typeface="华文楷体" pitchFamily="2" charset="-122"/>
                <a:ea typeface="华文楷体" pitchFamily="2" charset="-122"/>
              </a:rPr>
              <a:t/>
            </a:r>
            <a:br>
              <a:rPr lang="en-US" altLang="zh-CN" dirty="0" smtClean="0">
                <a:latin typeface="华文楷体" pitchFamily="2" charset="-122"/>
                <a:ea typeface="华文楷体" pitchFamily="2" charset="-122"/>
              </a:rPr>
            </a:br>
            <a:endParaRPr lang="en-US" dirty="0"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3" name="Group 36"/>
          <p:cNvGrpSpPr/>
          <p:nvPr/>
        </p:nvGrpSpPr>
        <p:grpSpPr>
          <a:xfrm>
            <a:off x="1981200" y="685800"/>
            <a:ext cx="5127282" cy="1201094"/>
            <a:chOff x="2873718" y="2456506"/>
            <a:chExt cx="2993682" cy="728019"/>
          </a:xfrm>
        </p:grpSpPr>
        <p:sp>
          <p:nvSpPr>
            <p:cNvPr id="33810" name="Freeform 18"/>
            <p:cNvSpPr>
              <a:spLocks/>
            </p:cNvSpPr>
            <p:nvPr/>
          </p:nvSpPr>
          <p:spPr bwMode="auto">
            <a:xfrm>
              <a:off x="3236913" y="2714625"/>
              <a:ext cx="153987" cy="41275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7"/>
                </a:cxn>
                <a:cxn ang="0">
                  <a:pos x="63" y="41"/>
                </a:cxn>
                <a:cxn ang="0">
                  <a:pos x="166" y="29"/>
                </a:cxn>
                <a:cxn ang="0">
                  <a:pos x="100" y="5"/>
                </a:cxn>
                <a:cxn ang="0">
                  <a:pos x="0" y="6"/>
                </a:cxn>
              </a:cxnLst>
              <a:rect l="0" t="0" r="r" b="b"/>
              <a:pathLst>
                <a:path w="166" h="42">
                  <a:moveTo>
                    <a:pt x="1" y="7"/>
                  </a:moveTo>
                  <a:lnTo>
                    <a:pt x="1" y="7"/>
                  </a:lnTo>
                  <a:cubicBezTo>
                    <a:pt x="1" y="7"/>
                    <a:pt x="10" y="42"/>
                    <a:pt x="63" y="41"/>
                  </a:cubicBezTo>
                  <a:cubicBezTo>
                    <a:pt x="115" y="40"/>
                    <a:pt x="90" y="17"/>
                    <a:pt x="166" y="29"/>
                  </a:cubicBezTo>
                  <a:cubicBezTo>
                    <a:pt x="166" y="29"/>
                    <a:pt x="126" y="0"/>
                    <a:pt x="100" y="5"/>
                  </a:cubicBezTo>
                  <a:cubicBezTo>
                    <a:pt x="74" y="11"/>
                    <a:pt x="31" y="35"/>
                    <a:pt x="0" y="6"/>
                  </a:cubicBez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2943225" y="2613025"/>
              <a:ext cx="631825" cy="571500"/>
            </a:xfrm>
            <a:custGeom>
              <a:avLst/>
              <a:gdLst/>
              <a:ahLst/>
              <a:cxnLst>
                <a:cxn ang="0">
                  <a:pos x="285" y="230"/>
                </a:cxn>
                <a:cxn ang="0">
                  <a:pos x="285" y="230"/>
                </a:cxn>
                <a:cxn ang="0">
                  <a:pos x="367" y="218"/>
                </a:cxn>
                <a:cxn ang="0">
                  <a:pos x="438" y="294"/>
                </a:cxn>
                <a:cxn ang="0">
                  <a:pos x="343" y="402"/>
                </a:cxn>
                <a:cxn ang="0">
                  <a:pos x="204" y="272"/>
                </a:cxn>
                <a:cxn ang="0">
                  <a:pos x="359" y="90"/>
                </a:cxn>
                <a:cxn ang="0">
                  <a:pos x="602" y="433"/>
                </a:cxn>
                <a:cxn ang="0">
                  <a:pos x="331" y="29"/>
                </a:cxn>
                <a:cxn ang="0">
                  <a:pos x="116" y="238"/>
                </a:cxn>
                <a:cxn ang="0">
                  <a:pos x="465" y="448"/>
                </a:cxn>
                <a:cxn ang="0">
                  <a:pos x="325" y="519"/>
                </a:cxn>
                <a:cxn ang="0">
                  <a:pos x="0" y="326"/>
                </a:cxn>
                <a:cxn ang="0">
                  <a:pos x="243" y="560"/>
                </a:cxn>
                <a:cxn ang="0">
                  <a:pos x="547" y="396"/>
                </a:cxn>
                <a:cxn ang="0">
                  <a:pos x="451" y="196"/>
                </a:cxn>
                <a:cxn ang="0">
                  <a:pos x="285" y="230"/>
                </a:cxn>
              </a:cxnLst>
              <a:rect l="0" t="0" r="r" b="b"/>
              <a:pathLst>
                <a:path w="682" h="592">
                  <a:moveTo>
                    <a:pt x="285" y="230"/>
                  </a:moveTo>
                  <a:lnTo>
                    <a:pt x="285" y="230"/>
                  </a:lnTo>
                  <a:cubicBezTo>
                    <a:pt x="285" y="230"/>
                    <a:pt x="331" y="208"/>
                    <a:pt x="367" y="218"/>
                  </a:cubicBezTo>
                  <a:cubicBezTo>
                    <a:pt x="403" y="229"/>
                    <a:pt x="432" y="251"/>
                    <a:pt x="438" y="294"/>
                  </a:cubicBezTo>
                  <a:cubicBezTo>
                    <a:pt x="444" y="336"/>
                    <a:pt x="412" y="396"/>
                    <a:pt x="343" y="402"/>
                  </a:cubicBezTo>
                  <a:cubicBezTo>
                    <a:pt x="273" y="407"/>
                    <a:pt x="208" y="339"/>
                    <a:pt x="204" y="272"/>
                  </a:cubicBezTo>
                  <a:cubicBezTo>
                    <a:pt x="200" y="205"/>
                    <a:pt x="228" y="117"/>
                    <a:pt x="359" y="90"/>
                  </a:cubicBezTo>
                  <a:cubicBezTo>
                    <a:pt x="359" y="90"/>
                    <a:pt x="637" y="48"/>
                    <a:pt x="602" y="433"/>
                  </a:cubicBezTo>
                  <a:cubicBezTo>
                    <a:pt x="682" y="0"/>
                    <a:pt x="331" y="29"/>
                    <a:pt x="331" y="29"/>
                  </a:cubicBezTo>
                  <a:cubicBezTo>
                    <a:pt x="196" y="48"/>
                    <a:pt x="121" y="163"/>
                    <a:pt x="116" y="238"/>
                  </a:cubicBezTo>
                  <a:cubicBezTo>
                    <a:pt x="97" y="513"/>
                    <a:pt x="371" y="538"/>
                    <a:pt x="465" y="448"/>
                  </a:cubicBezTo>
                  <a:cubicBezTo>
                    <a:pt x="465" y="448"/>
                    <a:pt x="422" y="513"/>
                    <a:pt x="325" y="519"/>
                  </a:cubicBezTo>
                  <a:cubicBezTo>
                    <a:pt x="228" y="525"/>
                    <a:pt x="104" y="502"/>
                    <a:pt x="0" y="326"/>
                  </a:cubicBezTo>
                  <a:cubicBezTo>
                    <a:pt x="0" y="326"/>
                    <a:pt x="50" y="528"/>
                    <a:pt x="243" y="560"/>
                  </a:cubicBezTo>
                  <a:cubicBezTo>
                    <a:pt x="436" y="592"/>
                    <a:pt x="533" y="487"/>
                    <a:pt x="547" y="396"/>
                  </a:cubicBezTo>
                  <a:cubicBezTo>
                    <a:pt x="561" y="306"/>
                    <a:pt x="537" y="230"/>
                    <a:pt x="451" y="196"/>
                  </a:cubicBezTo>
                  <a:cubicBezTo>
                    <a:pt x="365" y="161"/>
                    <a:pt x="288" y="222"/>
                    <a:pt x="285" y="230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2873718" y="2456506"/>
              <a:ext cx="557213" cy="587375"/>
            </a:xfrm>
            <a:custGeom>
              <a:avLst/>
              <a:gdLst/>
              <a:ahLst/>
              <a:cxnLst>
                <a:cxn ang="0">
                  <a:pos x="602" y="175"/>
                </a:cxn>
                <a:cxn ang="0">
                  <a:pos x="602" y="175"/>
                </a:cxn>
                <a:cxn ang="0">
                  <a:pos x="345" y="153"/>
                </a:cxn>
                <a:cxn ang="0">
                  <a:pos x="153" y="317"/>
                </a:cxn>
                <a:cxn ang="0">
                  <a:pos x="222" y="608"/>
                </a:cxn>
                <a:cxn ang="0">
                  <a:pos x="129" y="238"/>
                </a:cxn>
                <a:cxn ang="0">
                  <a:pos x="602" y="175"/>
                </a:cxn>
              </a:cxnLst>
              <a:rect l="0" t="0" r="r" b="b"/>
              <a:pathLst>
                <a:path w="602" h="608">
                  <a:moveTo>
                    <a:pt x="602" y="175"/>
                  </a:moveTo>
                  <a:lnTo>
                    <a:pt x="602" y="175"/>
                  </a:lnTo>
                  <a:cubicBezTo>
                    <a:pt x="602" y="175"/>
                    <a:pt x="448" y="125"/>
                    <a:pt x="345" y="153"/>
                  </a:cubicBezTo>
                  <a:cubicBezTo>
                    <a:pt x="222" y="186"/>
                    <a:pt x="177" y="245"/>
                    <a:pt x="153" y="317"/>
                  </a:cubicBezTo>
                  <a:cubicBezTo>
                    <a:pt x="130" y="388"/>
                    <a:pt x="129" y="506"/>
                    <a:pt x="222" y="608"/>
                  </a:cubicBezTo>
                  <a:cubicBezTo>
                    <a:pt x="222" y="608"/>
                    <a:pt x="0" y="465"/>
                    <a:pt x="129" y="238"/>
                  </a:cubicBezTo>
                  <a:cubicBezTo>
                    <a:pt x="265" y="0"/>
                    <a:pt x="602" y="175"/>
                    <a:pt x="602" y="175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3" name="Freeform 21"/>
            <p:cNvSpPr>
              <a:spLocks noEditPoints="1"/>
            </p:cNvSpPr>
            <p:nvPr/>
          </p:nvSpPr>
          <p:spPr bwMode="auto">
            <a:xfrm>
              <a:off x="3619500" y="2695575"/>
              <a:ext cx="146050" cy="249238"/>
            </a:xfrm>
            <a:custGeom>
              <a:avLst/>
              <a:gdLst/>
              <a:ahLst/>
              <a:cxnLst>
                <a:cxn ang="0">
                  <a:pos x="33" y="128"/>
                </a:cxn>
                <a:cxn ang="0">
                  <a:pos x="33" y="128"/>
                </a:cxn>
                <a:cxn ang="0">
                  <a:pos x="61" y="131"/>
                </a:cxn>
                <a:cxn ang="0">
                  <a:pos x="125" y="77"/>
                </a:cxn>
                <a:cxn ang="0">
                  <a:pos x="65" y="26"/>
                </a:cxn>
                <a:cxn ang="0">
                  <a:pos x="33" y="29"/>
                </a:cxn>
                <a:cxn ang="0">
                  <a:pos x="33" y="128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64" y="0"/>
                </a:cxn>
                <a:cxn ang="0">
                  <a:pos x="136" y="21"/>
                </a:cxn>
                <a:cxn ang="0">
                  <a:pos x="158" y="75"/>
                </a:cxn>
                <a:cxn ang="0">
                  <a:pos x="138" y="129"/>
                </a:cxn>
                <a:cxn ang="0">
                  <a:pos x="60" y="158"/>
                </a:cxn>
                <a:cxn ang="0">
                  <a:pos x="33" y="155"/>
                </a:cxn>
                <a:cxn ang="0">
                  <a:pos x="33" y="258"/>
                </a:cxn>
                <a:cxn ang="0">
                  <a:pos x="0" y="258"/>
                </a:cxn>
              </a:cxnLst>
              <a:rect l="0" t="0" r="r" b="b"/>
              <a:pathLst>
                <a:path w="158" h="258">
                  <a:moveTo>
                    <a:pt x="33" y="128"/>
                  </a:moveTo>
                  <a:lnTo>
                    <a:pt x="33" y="128"/>
                  </a:lnTo>
                  <a:cubicBezTo>
                    <a:pt x="41" y="130"/>
                    <a:pt x="50" y="131"/>
                    <a:pt x="61" y="131"/>
                  </a:cubicBezTo>
                  <a:cubicBezTo>
                    <a:pt x="101" y="131"/>
                    <a:pt x="125" y="111"/>
                    <a:pt x="125" y="77"/>
                  </a:cubicBezTo>
                  <a:cubicBezTo>
                    <a:pt x="125" y="42"/>
                    <a:pt x="101" y="26"/>
                    <a:pt x="65" y="26"/>
                  </a:cubicBezTo>
                  <a:cubicBezTo>
                    <a:pt x="50" y="26"/>
                    <a:pt x="39" y="27"/>
                    <a:pt x="33" y="29"/>
                  </a:cubicBezTo>
                  <a:lnTo>
                    <a:pt x="33" y="128"/>
                  </a:lnTo>
                  <a:close/>
                  <a:moveTo>
                    <a:pt x="0" y="5"/>
                  </a:moveTo>
                  <a:lnTo>
                    <a:pt x="0" y="5"/>
                  </a:lnTo>
                  <a:cubicBezTo>
                    <a:pt x="16" y="2"/>
                    <a:pt x="37" y="0"/>
                    <a:pt x="64" y="0"/>
                  </a:cubicBezTo>
                  <a:cubicBezTo>
                    <a:pt x="96" y="0"/>
                    <a:pt x="120" y="7"/>
                    <a:pt x="136" y="21"/>
                  </a:cubicBezTo>
                  <a:cubicBezTo>
                    <a:pt x="149" y="33"/>
                    <a:pt x="158" y="52"/>
                    <a:pt x="158" y="75"/>
                  </a:cubicBezTo>
                  <a:cubicBezTo>
                    <a:pt x="158" y="98"/>
                    <a:pt x="151" y="116"/>
                    <a:pt x="138" y="129"/>
                  </a:cubicBezTo>
                  <a:cubicBezTo>
                    <a:pt x="120" y="148"/>
                    <a:pt x="92" y="158"/>
                    <a:pt x="60" y="158"/>
                  </a:cubicBezTo>
                  <a:cubicBezTo>
                    <a:pt x="50" y="158"/>
                    <a:pt x="41" y="157"/>
                    <a:pt x="33" y="155"/>
                  </a:cubicBezTo>
                  <a:lnTo>
                    <a:pt x="33" y="258"/>
                  </a:lnTo>
                  <a:lnTo>
                    <a:pt x="0" y="25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3806825" y="2698750"/>
              <a:ext cx="177800" cy="24765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0"/>
                </a:cxn>
                <a:cxn ang="0">
                  <a:pos x="34" y="107"/>
                </a:cxn>
                <a:cxn ang="0">
                  <a:pos x="158" y="107"/>
                </a:cxn>
                <a:cxn ang="0">
                  <a:pos x="158" y="0"/>
                </a:cxn>
                <a:cxn ang="0">
                  <a:pos x="191" y="0"/>
                </a:cxn>
                <a:cxn ang="0">
                  <a:pos x="191" y="256"/>
                </a:cxn>
                <a:cxn ang="0">
                  <a:pos x="158" y="256"/>
                </a:cxn>
                <a:cxn ang="0">
                  <a:pos x="158" y="136"/>
                </a:cxn>
                <a:cxn ang="0">
                  <a:pos x="34" y="136"/>
                </a:cxn>
                <a:cxn ang="0">
                  <a:pos x="34" y="256"/>
                </a:cxn>
                <a:cxn ang="0">
                  <a:pos x="0" y="256"/>
                </a:cxn>
                <a:cxn ang="0">
                  <a:pos x="0" y="0"/>
                </a:cxn>
              </a:cxnLst>
              <a:rect l="0" t="0" r="r" b="b"/>
              <a:pathLst>
                <a:path w="191" h="256">
                  <a:moveTo>
                    <a:pt x="34" y="0"/>
                  </a:moveTo>
                  <a:lnTo>
                    <a:pt x="34" y="0"/>
                  </a:lnTo>
                  <a:lnTo>
                    <a:pt x="34" y="107"/>
                  </a:lnTo>
                  <a:lnTo>
                    <a:pt x="158" y="107"/>
                  </a:lnTo>
                  <a:lnTo>
                    <a:pt x="158" y="0"/>
                  </a:lnTo>
                  <a:lnTo>
                    <a:pt x="191" y="0"/>
                  </a:lnTo>
                  <a:lnTo>
                    <a:pt x="191" y="256"/>
                  </a:lnTo>
                  <a:lnTo>
                    <a:pt x="158" y="256"/>
                  </a:lnTo>
                  <a:lnTo>
                    <a:pt x="158" y="136"/>
                  </a:lnTo>
                  <a:lnTo>
                    <a:pt x="34" y="136"/>
                  </a:lnTo>
                  <a:lnTo>
                    <a:pt x="34" y="256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5" name="Freeform 23"/>
            <p:cNvSpPr>
              <a:spLocks noEditPoints="1"/>
            </p:cNvSpPr>
            <p:nvPr/>
          </p:nvSpPr>
          <p:spPr bwMode="auto">
            <a:xfrm>
              <a:off x="4022725" y="2693988"/>
              <a:ext cx="217488" cy="255587"/>
            </a:xfrm>
            <a:custGeom>
              <a:avLst/>
              <a:gdLst/>
              <a:ahLst/>
              <a:cxnLst>
                <a:cxn ang="0">
                  <a:pos x="35" y="134"/>
                </a:cxn>
                <a:cxn ang="0">
                  <a:pos x="35" y="134"/>
                </a:cxn>
                <a:cxn ang="0">
                  <a:pos x="118" y="238"/>
                </a:cxn>
                <a:cxn ang="0">
                  <a:pos x="200" y="132"/>
                </a:cxn>
                <a:cxn ang="0">
                  <a:pos x="118" y="27"/>
                </a:cxn>
                <a:cxn ang="0">
                  <a:pos x="35" y="134"/>
                </a:cxn>
                <a:cxn ang="0">
                  <a:pos x="235" y="130"/>
                </a:cxn>
                <a:cxn ang="0">
                  <a:pos x="235" y="130"/>
                </a:cxn>
                <a:cxn ang="0">
                  <a:pos x="116" y="265"/>
                </a:cxn>
                <a:cxn ang="0">
                  <a:pos x="0" y="135"/>
                </a:cxn>
                <a:cxn ang="0">
                  <a:pos x="119" y="0"/>
                </a:cxn>
                <a:cxn ang="0">
                  <a:pos x="235" y="130"/>
                </a:cxn>
              </a:cxnLst>
              <a:rect l="0" t="0" r="r" b="b"/>
              <a:pathLst>
                <a:path w="235" h="265">
                  <a:moveTo>
                    <a:pt x="35" y="134"/>
                  </a:moveTo>
                  <a:lnTo>
                    <a:pt x="35" y="134"/>
                  </a:lnTo>
                  <a:cubicBezTo>
                    <a:pt x="35" y="189"/>
                    <a:pt x="65" y="238"/>
                    <a:pt x="118" y="238"/>
                  </a:cubicBezTo>
                  <a:cubicBezTo>
                    <a:pt x="170" y="238"/>
                    <a:pt x="200" y="190"/>
                    <a:pt x="200" y="132"/>
                  </a:cubicBezTo>
                  <a:cubicBezTo>
                    <a:pt x="200" y="80"/>
                    <a:pt x="173" y="27"/>
                    <a:pt x="118" y="27"/>
                  </a:cubicBezTo>
                  <a:cubicBezTo>
                    <a:pt x="63" y="27"/>
                    <a:pt x="35" y="78"/>
                    <a:pt x="35" y="134"/>
                  </a:cubicBezTo>
                  <a:close/>
                  <a:moveTo>
                    <a:pt x="235" y="130"/>
                  </a:moveTo>
                  <a:lnTo>
                    <a:pt x="235" y="130"/>
                  </a:lnTo>
                  <a:cubicBezTo>
                    <a:pt x="235" y="218"/>
                    <a:pt x="181" y="265"/>
                    <a:pt x="116" y="265"/>
                  </a:cubicBezTo>
                  <a:cubicBezTo>
                    <a:pt x="48" y="265"/>
                    <a:pt x="0" y="212"/>
                    <a:pt x="0" y="135"/>
                  </a:cubicBezTo>
                  <a:cubicBezTo>
                    <a:pt x="0" y="53"/>
                    <a:pt x="51" y="0"/>
                    <a:pt x="119" y="0"/>
                  </a:cubicBezTo>
                  <a:cubicBezTo>
                    <a:pt x="189" y="0"/>
                    <a:pt x="235" y="54"/>
                    <a:pt x="235" y="130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6" name="Freeform 24"/>
            <p:cNvSpPr>
              <a:spLocks/>
            </p:cNvSpPr>
            <p:nvPr/>
          </p:nvSpPr>
          <p:spPr bwMode="auto">
            <a:xfrm>
              <a:off x="4279900" y="2698750"/>
              <a:ext cx="133350" cy="247650"/>
            </a:xfrm>
            <a:custGeom>
              <a:avLst/>
              <a:gdLst/>
              <a:ahLst/>
              <a:cxnLst>
                <a:cxn ang="0">
                  <a:pos x="133" y="136"/>
                </a:cxn>
                <a:cxn ang="0">
                  <a:pos x="133" y="136"/>
                </a:cxn>
                <a:cxn ang="0">
                  <a:pos x="34" y="136"/>
                </a:cxn>
                <a:cxn ang="0">
                  <a:pos x="34" y="228"/>
                </a:cxn>
                <a:cxn ang="0">
                  <a:pos x="145" y="228"/>
                </a:cxn>
                <a:cxn ang="0">
                  <a:pos x="145" y="256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139" y="0"/>
                </a:cxn>
                <a:cxn ang="0">
                  <a:pos x="139" y="27"/>
                </a:cxn>
                <a:cxn ang="0">
                  <a:pos x="34" y="27"/>
                </a:cxn>
                <a:cxn ang="0">
                  <a:pos x="34" y="108"/>
                </a:cxn>
                <a:cxn ang="0">
                  <a:pos x="133" y="108"/>
                </a:cxn>
              </a:cxnLst>
              <a:rect l="0" t="0" r="r" b="b"/>
              <a:pathLst>
                <a:path w="145" h="256">
                  <a:moveTo>
                    <a:pt x="133" y="136"/>
                  </a:moveTo>
                  <a:lnTo>
                    <a:pt x="133" y="136"/>
                  </a:lnTo>
                  <a:lnTo>
                    <a:pt x="34" y="136"/>
                  </a:lnTo>
                  <a:lnTo>
                    <a:pt x="34" y="228"/>
                  </a:lnTo>
                  <a:lnTo>
                    <a:pt x="145" y="228"/>
                  </a:lnTo>
                  <a:lnTo>
                    <a:pt x="145" y="256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39" y="27"/>
                  </a:lnTo>
                  <a:lnTo>
                    <a:pt x="34" y="27"/>
                  </a:lnTo>
                  <a:lnTo>
                    <a:pt x="34" y="108"/>
                  </a:lnTo>
                  <a:lnTo>
                    <a:pt x="133" y="10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7" name="Freeform 25"/>
            <p:cNvSpPr>
              <a:spLocks/>
            </p:cNvSpPr>
            <p:nvPr/>
          </p:nvSpPr>
          <p:spPr bwMode="auto">
            <a:xfrm>
              <a:off x="4452938" y="2698750"/>
              <a:ext cx="177800" cy="247650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118" y="129"/>
                </a:cxn>
                <a:cxn ang="0">
                  <a:pos x="164" y="213"/>
                </a:cxn>
                <a:cxn ang="0">
                  <a:pos x="165" y="212"/>
                </a:cxn>
                <a:cxn ang="0">
                  <a:pos x="161" y="107"/>
                </a:cxn>
                <a:cxn ang="0">
                  <a:pos x="161" y="0"/>
                </a:cxn>
                <a:cxn ang="0">
                  <a:pos x="192" y="0"/>
                </a:cxn>
                <a:cxn ang="0">
                  <a:pos x="192" y="256"/>
                </a:cxn>
                <a:cxn ang="0">
                  <a:pos x="159" y="256"/>
                </a:cxn>
                <a:cxn ang="0">
                  <a:pos x="77" y="126"/>
                </a:cxn>
                <a:cxn ang="0">
                  <a:pos x="30" y="40"/>
                </a:cxn>
                <a:cxn ang="0">
                  <a:pos x="29" y="41"/>
                </a:cxn>
                <a:cxn ang="0">
                  <a:pos x="31" y="147"/>
                </a:cxn>
                <a:cxn ang="0">
                  <a:pos x="31" y="256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lnTo>
                    <a:pt x="0" y="25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118" y="129"/>
                  </a:lnTo>
                  <a:cubicBezTo>
                    <a:pt x="137" y="159"/>
                    <a:pt x="152" y="186"/>
                    <a:pt x="164" y="213"/>
                  </a:cubicBezTo>
                  <a:lnTo>
                    <a:pt x="165" y="212"/>
                  </a:lnTo>
                  <a:cubicBezTo>
                    <a:pt x="162" y="178"/>
                    <a:pt x="161" y="147"/>
                    <a:pt x="161" y="107"/>
                  </a:cubicBezTo>
                  <a:lnTo>
                    <a:pt x="161" y="0"/>
                  </a:lnTo>
                  <a:lnTo>
                    <a:pt x="192" y="0"/>
                  </a:lnTo>
                  <a:lnTo>
                    <a:pt x="192" y="256"/>
                  </a:lnTo>
                  <a:lnTo>
                    <a:pt x="159" y="256"/>
                  </a:lnTo>
                  <a:lnTo>
                    <a:pt x="77" y="126"/>
                  </a:lnTo>
                  <a:cubicBezTo>
                    <a:pt x="60" y="97"/>
                    <a:pt x="42" y="68"/>
                    <a:pt x="30" y="40"/>
                  </a:cubicBezTo>
                  <a:lnTo>
                    <a:pt x="29" y="41"/>
                  </a:lnTo>
                  <a:cubicBezTo>
                    <a:pt x="31" y="73"/>
                    <a:pt x="31" y="104"/>
                    <a:pt x="31" y="147"/>
                  </a:cubicBezTo>
                  <a:lnTo>
                    <a:pt x="31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8" name="Freeform 26"/>
            <p:cNvSpPr>
              <a:spLocks/>
            </p:cNvSpPr>
            <p:nvPr/>
          </p:nvSpPr>
          <p:spPr bwMode="auto">
            <a:xfrm>
              <a:off x="4684713" y="2698750"/>
              <a:ext cx="30162" cy="247650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33" y="256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256"/>
                </a:cxn>
              </a:cxnLst>
              <a:rect l="0" t="0" r="r" b="b"/>
              <a:pathLst>
                <a:path w="33" h="256">
                  <a:moveTo>
                    <a:pt x="0" y="256"/>
                  </a:moveTo>
                  <a:lnTo>
                    <a:pt x="0" y="256"/>
                  </a:lnTo>
                  <a:lnTo>
                    <a:pt x="33" y="256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9" name="Freeform 27"/>
            <p:cNvSpPr>
              <a:spLocks/>
            </p:cNvSpPr>
            <p:nvPr/>
          </p:nvSpPr>
          <p:spPr bwMode="auto">
            <a:xfrm>
              <a:off x="4751388" y="2698750"/>
              <a:ext cx="184150" cy="247650"/>
            </a:xfrm>
            <a:custGeom>
              <a:avLst/>
              <a:gdLst/>
              <a:ahLst/>
              <a:cxnLst>
                <a:cxn ang="0">
                  <a:pos x="159" y="256"/>
                </a:cxn>
                <a:cxn ang="0">
                  <a:pos x="159" y="256"/>
                </a:cxn>
                <a:cxn ang="0">
                  <a:pos x="126" y="199"/>
                </a:cxn>
                <a:cxn ang="0">
                  <a:pos x="97" y="149"/>
                </a:cxn>
                <a:cxn ang="0">
                  <a:pos x="96" y="149"/>
                </a:cxn>
                <a:cxn ang="0">
                  <a:pos x="68" y="200"/>
                </a:cxn>
                <a:cxn ang="0">
                  <a:pos x="38" y="256"/>
                </a:cxn>
                <a:cxn ang="0">
                  <a:pos x="0" y="256"/>
                </a:cxn>
                <a:cxn ang="0">
                  <a:pos x="78" y="126"/>
                </a:cxn>
                <a:cxn ang="0">
                  <a:pos x="3" y="0"/>
                </a:cxn>
                <a:cxn ang="0">
                  <a:pos x="41" y="0"/>
                </a:cxn>
                <a:cxn ang="0">
                  <a:pos x="75" y="60"/>
                </a:cxn>
                <a:cxn ang="0">
                  <a:pos x="98" y="103"/>
                </a:cxn>
                <a:cxn ang="0">
                  <a:pos x="100" y="103"/>
                </a:cxn>
                <a:cxn ang="0">
                  <a:pos x="123" y="60"/>
                </a:cxn>
                <a:cxn ang="0">
                  <a:pos x="157" y="0"/>
                </a:cxn>
                <a:cxn ang="0">
                  <a:pos x="196" y="0"/>
                </a:cxn>
                <a:cxn ang="0">
                  <a:pos x="118" y="124"/>
                </a:cxn>
                <a:cxn ang="0">
                  <a:pos x="198" y="256"/>
                </a:cxn>
              </a:cxnLst>
              <a:rect l="0" t="0" r="r" b="b"/>
              <a:pathLst>
                <a:path w="198" h="256">
                  <a:moveTo>
                    <a:pt x="159" y="256"/>
                  </a:moveTo>
                  <a:lnTo>
                    <a:pt x="159" y="256"/>
                  </a:lnTo>
                  <a:lnTo>
                    <a:pt x="126" y="199"/>
                  </a:lnTo>
                  <a:cubicBezTo>
                    <a:pt x="113" y="178"/>
                    <a:pt x="105" y="164"/>
                    <a:pt x="97" y="149"/>
                  </a:cubicBezTo>
                  <a:lnTo>
                    <a:pt x="96" y="149"/>
                  </a:lnTo>
                  <a:cubicBezTo>
                    <a:pt x="89" y="164"/>
                    <a:pt x="81" y="177"/>
                    <a:pt x="68" y="200"/>
                  </a:cubicBezTo>
                  <a:lnTo>
                    <a:pt x="38" y="256"/>
                  </a:lnTo>
                  <a:lnTo>
                    <a:pt x="0" y="256"/>
                  </a:lnTo>
                  <a:lnTo>
                    <a:pt x="78" y="126"/>
                  </a:lnTo>
                  <a:lnTo>
                    <a:pt x="3" y="0"/>
                  </a:lnTo>
                  <a:lnTo>
                    <a:pt x="41" y="0"/>
                  </a:lnTo>
                  <a:lnTo>
                    <a:pt x="75" y="60"/>
                  </a:lnTo>
                  <a:cubicBezTo>
                    <a:pt x="84" y="77"/>
                    <a:pt x="92" y="89"/>
                    <a:pt x="98" y="103"/>
                  </a:cubicBezTo>
                  <a:lnTo>
                    <a:pt x="100" y="103"/>
                  </a:lnTo>
                  <a:cubicBezTo>
                    <a:pt x="107" y="88"/>
                    <a:pt x="113" y="76"/>
                    <a:pt x="123" y="60"/>
                  </a:cubicBezTo>
                  <a:lnTo>
                    <a:pt x="157" y="0"/>
                  </a:lnTo>
                  <a:lnTo>
                    <a:pt x="196" y="0"/>
                  </a:lnTo>
                  <a:lnTo>
                    <a:pt x="118" y="124"/>
                  </a:lnTo>
                  <a:lnTo>
                    <a:pt x="198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0" name="Freeform 28"/>
            <p:cNvSpPr>
              <a:spLocks/>
            </p:cNvSpPr>
            <p:nvPr/>
          </p:nvSpPr>
          <p:spPr bwMode="auto">
            <a:xfrm>
              <a:off x="4960938" y="2698750"/>
              <a:ext cx="261937" cy="247650"/>
            </a:xfrm>
            <a:custGeom>
              <a:avLst/>
              <a:gdLst/>
              <a:ahLst/>
              <a:cxnLst>
                <a:cxn ang="0">
                  <a:pos x="222" y="158"/>
                </a:cxn>
                <a:cxn ang="0">
                  <a:pos x="222" y="158"/>
                </a:cxn>
                <a:cxn ang="0">
                  <a:pos x="220" y="53"/>
                </a:cxn>
                <a:cxn ang="0">
                  <a:pos x="219" y="53"/>
                </a:cxn>
                <a:cxn ang="0">
                  <a:pos x="190" y="152"/>
                </a:cxn>
                <a:cxn ang="0">
                  <a:pos x="159" y="252"/>
                </a:cxn>
                <a:cxn ang="0">
                  <a:pos x="114" y="252"/>
                </a:cxn>
                <a:cxn ang="0">
                  <a:pos x="86" y="153"/>
                </a:cxn>
                <a:cxn ang="0">
                  <a:pos x="63" y="53"/>
                </a:cxn>
                <a:cxn ang="0">
                  <a:pos x="62" y="53"/>
                </a:cxn>
                <a:cxn ang="0">
                  <a:pos x="58" y="159"/>
                </a:cxn>
                <a:cxn ang="0">
                  <a:pos x="53" y="256"/>
                </a:cxn>
                <a:cxn ang="0">
                  <a:pos x="0" y="256"/>
                </a:cxn>
                <a:cxn ang="0">
                  <a:pos x="16" y="0"/>
                </a:cxn>
                <a:cxn ang="0">
                  <a:pos x="93" y="0"/>
                </a:cxn>
                <a:cxn ang="0">
                  <a:pos x="118" y="85"/>
                </a:cxn>
                <a:cxn ang="0">
                  <a:pos x="140" y="177"/>
                </a:cxn>
                <a:cxn ang="0">
                  <a:pos x="142" y="177"/>
                </a:cxn>
                <a:cxn ang="0">
                  <a:pos x="166" y="85"/>
                </a:cxn>
                <a:cxn ang="0">
                  <a:pos x="193" y="0"/>
                </a:cxn>
                <a:cxn ang="0">
                  <a:pos x="269" y="0"/>
                </a:cxn>
                <a:cxn ang="0">
                  <a:pos x="283" y="256"/>
                </a:cxn>
                <a:cxn ang="0">
                  <a:pos x="226" y="256"/>
                </a:cxn>
              </a:cxnLst>
              <a:rect l="0" t="0" r="r" b="b"/>
              <a:pathLst>
                <a:path w="283" h="256">
                  <a:moveTo>
                    <a:pt x="222" y="158"/>
                  </a:moveTo>
                  <a:lnTo>
                    <a:pt x="222" y="158"/>
                  </a:lnTo>
                  <a:cubicBezTo>
                    <a:pt x="221" y="127"/>
                    <a:pt x="220" y="90"/>
                    <a:pt x="220" y="53"/>
                  </a:cubicBezTo>
                  <a:lnTo>
                    <a:pt x="219" y="53"/>
                  </a:lnTo>
                  <a:cubicBezTo>
                    <a:pt x="211" y="85"/>
                    <a:pt x="200" y="122"/>
                    <a:pt x="190" y="152"/>
                  </a:cubicBezTo>
                  <a:lnTo>
                    <a:pt x="159" y="252"/>
                  </a:lnTo>
                  <a:lnTo>
                    <a:pt x="114" y="252"/>
                  </a:lnTo>
                  <a:lnTo>
                    <a:pt x="86" y="153"/>
                  </a:lnTo>
                  <a:cubicBezTo>
                    <a:pt x="78" y="123"/>
                    <a:pt x="70" y="86"/>
                    <a:pt x="63" y="53"/>
                  </a:cubicBezTo>
                  <a:lnTo>
                    <a:pt x="62" y="53"/>
                  </a:lnTo>
                  <a:cubicBezTo>
                    <a:pt x="61" y="87"/>
                    <a:pt x="60" y="127"/>
                    <a:pt x="58" y="159"/>
                  </a:cubicBezTo>
                  <a:lnTo>
                    <a:pt x="53" y="256"/>
                  </a:lnTo>
                  <a:lnTo>
                    <a:pt x="0" y="256"/>
                  </a:lnTo>
                  <a:lnTo>
                    <a:pt x="16" y="0"/>
                  </a:lnTo>
                  <a:lnTo>
                    <a:pt x="93" y="0"/>
                  </a:lnTo>
                  <a:lnTo>
                    <a:pt x="118" y="85"/>
                  </a:lnTo>
                  <a:cubicBezTo>
                    <a:pt x="127" y="115"/>
                    <a:pt x="134" y="147"/>
                    <a:pt x="140" y="177"/>
                  </a:cubicBezTo>
                  <a:lnTo>
                    <a:pt x="142" y="177"/>
                  </a:lnTo>
                  <a:cubicBezTo>
                    <a:pt x="148" y="147"/>
                    <a:pt x="157" y="113"/>
                    <a:pt x="166" y="85"/>
                  </a:cubicBezTo>
                  <a:lnTo>
                    <a:pt x="193" y="0"/>
                  </a:lnTo>
                  <a:lnTo>
                    <a:pt x="269" y="0"/>
                  </a:lnTo>
                  <a:lnTo>
                    <a:pt x="283" y="256"/>
                  </a:lnTo>
                  <a:lnTo>
                    <a:pt x="226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1" name="Freeform 29"/>
            <p:cNvSpPr>
              <a:spLocks noEditPoints="1"/>
            </p:cNvSpPr>
            <p:nvPr/>
          </p:nvSpPr>
          <p:spPr bwMode="auto">
            <a:xfrm>
              <a:off x="5246688" y="2698750"/>
              <a:ext cx="215900" cy="247650"/>
            </a:xfrm>
            <a:custGeom>
              <a:avLst/>
              <a:gdLst/>
              <a:ahLst/>
              <a:cxnLst>
                <a:cxn ang="0">
                  <a:pos x="143" y="147"/>
                </a:cxn>
                <a:cxn ang="0">
                  <a:pos x="143" y="147"/>
                </a:cxn>
                <a:cxn ang="0">
                  <a:pos x="127" y="92"/>
                </a:cxn>
                <a:cxn ang="0">
                  <a:pos x="114" y="43"/>
                </a:cxn>
                <a:cxn ang="0">
                  <a:pos x="114" y="43"/>
                </a:cxn>
                <a:cxn ang="0">
                  <a:pos x="102" y="92"/>
                </a:cxn>
                <a:cxn ang="0">
                  <a:pos x="86" y="147"/>
                </a:cxn>
                <a:cxn ang="0">
                  <a:pos x="143" y="147"/>
                </a:cxn>
                <a:cxn ang="0">
                  <a:pos x="78" y="190"/>
                </a:cxn>
                <a:cxn ang="0">
                  <a:pos x="78" y="190"/>
                </a:cxn>
                <a:cxn ang="0">
                  <a:pos x="60" y="256"/>
                </a:cxn>
                <a:cxn ang="0">
                  <a:pos x="0" y="256"/>
                </a:cxn>
                <a:cxn ang="0">
                  <a:pos x="78" y="0"/>
                </a:cxn>
                <a:cxn ang="0">
                  <a:pos x="154" y="0"/>
                </a:cxn>
                <a:cxn ang="0">
                  <a:pos x="234" y="256"/>
                </a:cxn>
                <a:cxn ang="0">
                  <a:pos x="171" y="256"/>
                </a:cxn>
                <a:cxn ang="0">
                  <a:pos x="152" y="190"/>
                </a:cxn>
              </a:cxnLst>
              <a:rect l="0" t="0" r="r" b="b"/>
              <a:pathLst>
                <a:path w="234" h="256">
                  <a:moveTo>
                    <a:pt x="143" y="147"/>
                  </a:moveTo>
                  <a:lnTo>
                    <a:pt x="143" y="147"/>
                  </a:lnTo>
                  <a:lnTo>
                    <a:pt x="127" y="92"/>
                  </a:lnTo>
                  <a:cubicBezTo>
                    <a:pt x="123" y="77"/>
                    <a:pt x="118" y="58"/>
                    <a:pt x="114" y="43"/>
                  </a:cubicBezTo>
                  <a:lnTo>
                    <a:pt x="114" y="43"/>
                  </a:lnTo>
                  <a:cubicBezTo>
                    <a:pt x="110" y="58"/>
                    <a:pt x="106" y="78"/>
                    <a:pt x="102" y="92"/>
                  </a:cubicBezTo>
                  <a:lnTo>
                    <a:pt x="86" y="147"/>
                  </a:lnTo>
                  <a:lnTo>
                    <a:pt x="143" y="147"/>
                  </a:lnTo>
                  <a:close/>
                  <a:moveTo>
                    <a:pt x="78" y="190"/>
                  </a:moveTo>
                  <a:lnTo>
                    <a:pt x="78" y="190"/>
                  </a:lnTo>
                  <a:lnTo>
                    <a:pt x="60" y="256"/>
                  </a:lnTo>
                  <a:lnTo>
                    <a:pt x="0" y="256"/>
                  </a:lnTo>
                  <a:lnTo>
                    <a:pt x="78" y="0"/>
                  </a:lnTo>
                  <a:lnTo>
                    <a:pt x="154" y="0"/>
                  </a:lnTo>
                  <a:lnTo>
                    <a:pt x="234" y="256"/>
                  </a:lnTo>
                  <a:lnTo>
                    <a:pt x="171" y="256"/>
                  </a:lnTo>
                  <a:lnTo>
                    <a:pt x="152" y="190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2" name="Freeform 30"/>
            <p:cNvSpPr>
              <a:spLocks noEditPoints="1"/>
            </p:cNvSpPr>
            <p:nvPr/>
          </p:nvSpPr>
          <p:spPr bwMode="auto">
            <a:xfrm>
              <a:off x="5494338" y="2695575"/>
              <a:ext cx="179387" cy="249238"/>
            </a:xfrm>
            <a:custGeom>
              <a:avLst/>
              <a:gdLst/>
              <a:ahLst/>
              <a:cxnLst>
                <a:cxn ang="0">
                  <a:pos x="57" y="115"/>
                </a:cxn>
                <a:cxn ang="0">
                  <a:pos x="57" y="115"/>
                </a:cxn>
                <a:cxn ang="0">
                  <a:pos x="80" y="115"/>
                </a:cxn>
                <a:cxn ang="0">
                  <a:pos x="126" y="79"/>
                </a:cxn>
                <a:cxn ang="0">
                  <a:pos x="84" y="43"/>
                </a:cxn>
                <a:cxn ang="0">
                  <a:pos x="57" y="45"/>
                </a:cxn>
                <a:cxn ang="0">
                  <a:pos x="57" y="11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77" y="0"/>
                </a:cxn>
                <a:cxn ang="0">
                  <a:pos x="160" y="20"/>
                </a:cxn>
                <a:cxn ang="0">
                  <a:pos x="184" y="74"/>
                </a:cxn>
                <a:cxn ang="0">
                  <a:pos x="139" y="137"/>
                </a:cxn>
                <a:cxn ang="0">
                  <a:pos x="139" y="138"/>
                </a:cxn>
                <a:cxn ang="0">
                  <a:pos x="173" y="185"/>
                </a:cxn>
                <a:cxn ang="0">
                  <a:pos x="194" y="258"/>
                </a:cxn>
                <a:cxn ang="0">
                  <a:pos x="134" y="258"/>
                </a:cxn>
                <a:cxn ang="0">
                  <a:pos x="117" y="198"/>
                </a:cxn>
                <a:cxn ang="0">
                  <a:pos x="74" y="157"/>
                </a:cxn>
                <a:cxn ang="0">
                  <a:pos x="57" y="157"/>
                </a:cxn>
                <a:cxn ang="0">
                  <a:pos x="57" y="258"/>
                </a:cxn>
                <a:cxn ang="0">
                  <a:pos x="0" y="258"/>
                </a:cxn>
              </a:cxnLst>
              <a:rect l="0" t="0" r="r" b="b"/>
              <a:pathLst>
                <a:path w="194" h="258">
                  <a:moveTo>
                    <a:pt x="57" y="115"/>
                  </a:moveTo>
                  <a:lnTo>
                    <a:pt x="57" y="115"/>
                  </a:lnTo>
                  <a:lnTo>
                    <a:pt x="80" y="115"/>
                  </a:lnTo>
                  <a:cubicBezTo>
                    <a:pt x="109" y="115"/>
                    <a:pt x="126" y="101"/>
                    <a:pt x="126" y="79"/>
                  </a:cubicBezTo>
                  <a:cubicBezTo>
                    <a:pt x="126" y="55"/>
                    <a:pt x="110" y="43"/>
                    <a:pt x="84" y="43"/>
                  </a:cubicBezTo>
                  <a:cubicBezTo>
                    <a:pt x="70" y="43"/>
                    <a:pt x="62" y="44"/>
                    <a:pt x="57" y="45"/>
                  </a:cubicBezTo>
                  <a:lnTo>
                    <a:pt x="57" y="115"/>
                  </a:lnTo>
                  <a:close/>
                  <a:moveTo>
                    <a:pt x="0" y="5"/>
                  </a:moveTo>
                  <a:lnTo>
                    <a:pt x="0" y="5"/>
                  </a:lnTo>
                  <a:cubicBezTo>
                    <a:pt x="19" y="2"/>
                    <a:pt x="46" y="0"/>
                    <a:pt x="77" y="0"/>
                  </a:cubicBezTo>
                  <a:cubicBezTo>
                    <a:pt x="115" y="0"/>
                    <a:pt x="142" y="5"/>
                    <a:pt x="160" y="20"/>
                  </a:cubicBezTo>
                  <a:cubicBezTo>
                    <a:pt x="176" y="32"/>
                    <a:pt x="184" y="50"/>
                    <a:pt x="184" y="74"/>
                  </a:cubicBezTo>
                  <a:cubicBezTo>
                    <a:pt x="184" y="106"/>
                    <a:pt x="161" y="129"/>
                    <a:pt x="139" y="137"/>
                  </a:cubicBezTo>
                  <a:lnTo>
                    <a:pt x="139" y="138"/>
                  </a:lnTo>
                  <a:cubicBezTo>
                    <a:pt x="157" y="145"/>
                    <a:pt x="167" y="162"/>
                    <a:pt x="173" y="185"/>
                  </a:cubicBezTo>
                  <a:cubicBezTo>
                    <a:pt x="181" y="215"/>
                    <a:pt x="189" y="248"/>
                    <a:pt x="194" y="258"/>
                  </a:cubicBezTo>
                  <a:lnTo>
                    <a:pt x="134" y="258"/>
                  </a:lnTo>
                  <a:cubicBezTo>
                    <a:pt x="130" y="250"/>
                    <a:pt x="124" y="230"/>
                    <a:pt x="117" y="198"/>
                  </a:cubicBezTo>
                  <a:cubicBezTo>
                    <a:pt x="109" y="166"/>
                    <a:pt x="98" y="158"/>
                    <a:pt x="74" y="157"/>
                  </a:cubicBezTo>
                  <a:lnTo>
                    <a:pt x="57" y="157"/>
                  </a:lnTo>
                  <a:lnTo>
                    <a:pt x="57" y="258"/>
                  </a:lnTo>
                  <a:lnTo>
                    <a:pt x="0" y="25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3" name="Freeform 31"/>
            <p:cNvSpPr>
              <a:spLocks/>
            </p:cNvSpPr>
            <p:nvPr/>
          </p:nvSpPr>
          <p:spPr bwMode="auto">
            <a:xfrm>
              <a:off x="5684838" y="2698750"/>
              <a:ext cx="182562" cy="247650"/>
            </a:xfrm>
            <a:custGeom>
              <a:avLst/>
              <a:gdLst/>
              <a:ahLst/>
              <a:cxnLst>
                <a:cxn ang="0">
                  <a:pos x="69" y="48"/>
                </a:cxn>
                <a:cxn ang="0">
                  <a:pos x="69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97" y="0"/>
                </a:cxn>
                <a:cxn ang="0">
                  <a:pos x="197" y="48"/>
                </a:cxn>
                <a:cxn ang="0">
                  <a:pos x="127" y="48"/>
                </a:cxn>
                <a:cxn ang="0">
                  <a:pos x="127" y="256"/>
                </a:cxn>
                <a:cxn ang="0">
                  <a:pos x="69" y="256"/>
                </a:cxn>
              </a:cxnLst>
              <a:rect l="0" t="0" r="r" b="b"/>
              <a:pathLst>
                <a:path w="197" h="256">
                  <a:moveTo>
                    <a:pt x="69" y="48"/>
                  </a:moveTo>
                  <a:lnTo>
                    <a:pt x="69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97" y="0"/>
                  </a:lnTo>
                  <a:lnTo>
                    <a:pt x="197" y="48"/>
                  </a:lnTo>
                  <a:lnTo>
                    <a:pt x="127" y="48"/>
                  </a:lnTo>
                  <a:lnTo>
                    <a:pt x="127" y="256"/>
                  </a:lnTo>
                  <a:lnTo>
                    <a:pt x="69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827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8077199" cy="29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295400" y="5257800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C29002"/>
                </a:solidFill>
                <a:latin typeface="Aharoni" pitchFamily="2" charset="-79"/>
                <a:cs typeface="Aharoni" pitchFamily="2" charset="-79"/>
              </a:rPr>
              <a:t>7047</a:t>
            </a:r>
            <a:r>
              <a:rPr lang="en-US" dirty="0" smtClean="0">
                <a:solidFill>
                  <a:srgbClr val="C29002"/>
                </a:solidFill>
                <a:latin typeface="Aharoni" pitchFamily="2" charset="-79"/>
                <a:cs typeface="Aharoni" pitchFamily="2" charset="-79"/>
              </a:rPr>
              <a:t> E. Greenway Pkwy, Suite </a:t>
            </a:r>
            <a:r>
              <a:rPr lang="en-US" sz="2800" dirty="0" smtClean="0">
                <a:solidFill>
                  <a:srgbClr val="C29002"/>
                </a:solidFill>
                <a:latin typeface="Aharoni" pitchFamily="2" charset="-79"/>
                <a:cs typeface="Aharoni" pitchFamily="2" charset="-79"/>
              </a:rPr>
              <a:t>160</a:t>
            </a:r>
            <a:r>
              <a:rPr lang="en-US" dirty="0" smtClean="0">
                <a:solidFill>
                  <a:srgbClr val="C29002"/>
                </a:solidFill>
                <a:latin typeface="Aharoni" pitchFamily="2" charset="-79"/>
                <a:cs typeface="Aharoni" pitchFamily="2" charset="-79"/>
              </a:rPr>
              <a:t> Scottsdale, AZ </a:t>
            </a:r>
            <a:r>
              <a:rPr lang="en-US" sz="2800" dirty="0" smtClean="0">
                <a:solidFill>
                  <a:srgbClr val="C29002"/>
                </a:solidFill>
                <a:latin typeface="Aharoni" pitchFamily="2" charset="-79"/>
                <a:cs typeface="Aharoni" pitchFamily="2" charset="-79"/>
              </a:rPr>
              <a:t>85254</a:t>
            </a:r>
          </a:p>
          <a:p>
            <a:pPr algn="ctr"/>
            <a:r>
              <a:rPr lang="en-US" b="1" dirty="0" smtClean="0">
                <a:solidFill>
                  <a:srgbClr val="C29002"/>
                </a:solidFill>
                <a:latin typeface="Aharoni" pitchFamily="2" charset="-79"/>
                <a:cs typeface="Aharoni" pitchFamily="2" charset="-79"/>
              </a:rPr>
              <a:t>Phone:</a:t>
            </a:r>
            <a:r>
              <a:rPr lang="en-US" dirty="0" smtClean="0">
                <a:solidFill>
                  <a:srgbClr val="C29002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 smtClean="0">
                <a:solidFill>
                  <a:srgbClr val="C29002"/>
                </a:solidFill>
                <a:latin typeface="Aharoni" pitchFamily="2" charset="-79"/>
                <a:cs typeface="Aharoni" pitchFamily="2" charset="-79"/>
              </a:rPr>
              <a:t>(480) 525-8138</a:t>
            </a:r>
            <a:endParaRPr lang="en-US" sz="2800" dirty="0">
              <a:solidFill>
                <a:srgbClr val="C29002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9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H\Desktop\AZS\PPT\Dubai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721725" cy="54575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aroni" pitchFamily="2" charset="-79"/>
                <a:cs typeface="Aharoni" pitchFamily="2" charset="-79"/>
              </a:rPr>
              <a:t>Dragon Mart: </a:t>
            </a: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2004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, commenced construction 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itchFamily="2" charset="-79"/>
                <a:cs typeface="Aharoni" pitchFamily="2" charset="-79"/>
              </a:rPr>
              <a:t>Dragon Mart: </a:t>
            </a: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2005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, Operating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1746" name="Picture 2" descr="C:\Users\H\Desktop\AZS\PPT\Dubai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646101" cy="541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5867400"/>
            <a:ext cx="739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1.6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million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square feet of commercial space, adjacent to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320,000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square feet of equipped warehouses. 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H\Desktop\AZS\PPT\Dubai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46229"/>
            <a:ext cx="8767878" cy="5486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aroni" pitchFamily="2" charset="-79"/>
                <a:cs typeface="Aharoni" pitchFamily="2" charset="-79"/>
              </a:rPr>
              <a:t>Dragon Mart: </a:t>
            </a: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2013</a:t>
            </a:r>
            <a:endParaRPr lang="en-US" sz="3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867400"/>
            <a:ext cx="883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1,977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acres,</a:t>
            </a:r>
            <a:r>
              <a:rPr lang="en-US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13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districts,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485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buildings: including residence, commercial shops, restaurants, medical centers, police station, and transportation services.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533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aroni" pitchFamily="2" charset="-79"/>
                <a:cs typeface="Aharoni" pitchFamily="2" charset="-79"/>
              </a:rPr>
              <a:t>PhoenixMart: Tomorrow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4238625" cy="15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89" y="2971800"/>
            <a:ext cx="425731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4329617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971799"/>
            <a:ext cx="4267200" cy="152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819400" y="5410200"/>
            <a:ext cx="356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69302"/>
                </a:solidFill>
                <a:latin typeface="Aharoni" pitchFamily="2" charset="-79"/>
                <a:cs typeface="Aharoni" pitchFamily="2" charset="-79"/>
                <a:hlinkClick r:id="rId6"/>
              </a:rPr>
              <a:t>http://www.phoenixmart.com/</a:t>
            </a:r>
            <a:r>
              <a:rPr lang="en-US" dirty="0" smtClean="0">
                <a:solidFill>
                  <a:srgbClr val="C69302"/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en-US" dirty="0">
              <a:solidFill>
                <a:srgbClr val="C69302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2819400" y="4724400"/>
            <a:ext cx="3124200" cy="685800"/>
            <a:chOff x="2873718" y="2456506"/>
            <a:chExt cx="2993682" cy="728019"/>
          </a:xfrm>
        </p:grpSpPr>
        <p:sp>
          <p:nvSpPr>
            <p:cNvPr id="11" name="Freeform 18"/>
            <p:cNvSpPr>
              <a:spLocks/>
            </p:cNvSpPr>
            <p:nvPr/>
          </p:nvSpPr>
          <p:spPr bwMode="auto">
            <a:xfrm>
              <a:off x="3236913" y="2714625"/>
              <a:ext cx="153987" cy="41275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7"/>
                </a:cxn>
                <a:cxn ang="0">
                  <a:pos x="63" y="41"/>
                </a:cxn>
                <a:cxn ang="0">
                  <a:pos x="166" y="29"/>
                </a:cxn>
                <a:cxn ang="0">
                  <a:pos x="100" y="5"/>
                </a:cxn>
                <a:cxn ang="0">
                  <a:pos x="0" y="6"/>
                </a:cxn>
              </a:cxnLst>
              <a:rect l="0" t="0" r="r" b="b"/>
              <a:pathLst>
                <a:path w="166" h="42">
                  <a:moveTo>
                    <a:pt x="1" y="7"/>
                  </a:moveTo>
                  <a:lnTo>
                    <a:pt x="1" y="7"/>
                  </a:lnTo>
                  <a:cubicBezTo>
                    <a:pt x="1" y="7"/>
                    <a:pt x="10" y="42"/>
                    <a:pt x="63" y="41"/>
                  </a:cubicBezTo>
                  <a:cubicBezTo>
                    <a:pt x="115" y="40"/>
                    <a:pt x="90" y="17"/>
                    <a:pt x="166" y="29"/>
                  </a:cubicBezTo>
                  <a:cubicBezTo>
                    <a:pt x="166" y="29"/>
                    <a:pt x="126" y="0"/>
                    <a:pt x="100" y="5"/>
                  </a:cubicBezTo>
                  <a:cubicBezTo>
                    <a:pt x="74" y="11"/>
                    <a:pt x="31" y="35"/>
                    <a:pt x="0" y="6"/>
                  </a:cubicBez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2943225" y="2613025"/>
              <a:ext cx="631825" cy="571500"/>
            </a:xfrm>
            <a:custGeom>
              <a:avLst/>
              <a:gdLst/>
              <a:ahLst/>
              <a:cxnLst>
                <a:cxn ang="0">
                  <a:pos x="285" y="230"/>
                </a:cxn>
                <a:cxn ang="0">
                  <a:pos x="285" y="230"/>
                </a:cxn>
                <a:cxn ang="0">
                  <a:pos x="367" y="218"/>
                </a:cxn>
                <a:cxn ang="0">
                  <a:pos x="438" y="294"/>
                </a:cxn>
                <a:cxn ang="0">
                  <a:pos x="343" y="402"/>
                </a:cxn>
                <a:cxn ang="0">
                  <a:pos x="204" y="272"/>
                </a:cxn>
                <a:cxn ang="0">
                  <a:pos x="359" y="90"/>
                </a:cxn>
                <a:cxn ang="0">
                  <a:pos x="602" y="433"/>
                </a:cxn>
                <a:cxn ang="0">
                  <a:pos x="331" y="29"/>
                </a:cxn>
                <a:cxn ang="0">
                  <a:pos x="116" y="238"/>
                </a:cxn>
                <a:cxn ang="0">
                  <a:pos x="465" y="448"/>
                </a:cxn>
                <a:cxn ang="0">
                  <a:pos x="325" y="519"/>
                </a:cxn>
                <a:cxn ang="0">
                  <a:pos x="0" y="326"/>
                </a:cxn>
                <a:cxn ang="0">
                  <a:pos x="243" y="560"/>
                </a:cxn>
                <a:cxn ang="0">
                  <a:pos x="547" y="396"/>
                </a:cxn>
                <a:cxn ang="0">
                  <a:pos x="451" y="196"/>
                </a:cxn>
                <a:cxn ang="0">
                  <a:pos x="285" y="230"/>
                </a:cxn>
              </a:cxnLst>
              <a:rect l="0" t="0" r="r" b="b"/>
              <a:pathLst>
                <a:path w="682" h="592">
                  <a:moveTo>
                    <a:pt x="285" y="230"/>
                  </a:moveTo>
                  <a:lnTo>
                    <a:pt x="285" y="230"/>
                  </a:lnTo>
                  <a:cubicBezTo>
                    <a:pt x="285" y="230"/>
                    <a:pt x="331" y="208"/>
                    <a:pt x="367" y="218"/>
                  </a:cubicBezTo>
                  <a:cubicBezTo>
                    <a:pt x="403" y="229"/>
                    <a:pt x="432" y="251"/>
                    <a:pt x="438" y="294"/>
                  </a:cubicBezTo>
                  <a:cubicBezTo>
                    <a:pt x="444" y="336"/>
                    <a:pt x="412" y="396"/>
                    <a:pt x="343" y="402"/>
                  </a:cubicBezTo>
                  <a:cubicBezTo>
                    <a:pt x="273" y="407"/>
                    <a:pt x="208" y="339"/>
                    <a:pt x="204" y="272"/>
                  </a:cubicBezTo>
                  <a:cubicBezTo>
                    <a:pt x="200" y="205"/>
                    <a:pt x="228" y="117"/>
                    <a:pt x="359" y="90"/>
                  </a:cubicBezTo>
                  <a:cubicBezTo>
                    <a:pt x="359" y="90"/>
                    <a:pt x="637" y="48"/>
                    <a:pt x="602" y="433"/>
                  </a:cubicBezTo>
                  <a:cubicBezTo>
                    <a:pt x="682" y="0"/>
                    <a:pt x="331" y="29"/>
                    <a:pt x="331" y="29"/>
                  </a:cubicBezTo>
                  <a:cubicBezTo>
                    <a:pt x="196" y="48"/>
                    <a:pt x="121" y="163"/>
                    <a:pt x="116" y="238"/>
                  </a:cubicBezTo>
                  <a:cubicBezTo>
                    <a:pt x="97" y="513"/>
                    <a:pt x="371" y="538"/>
                    <a:pt x="465" y="448"/>
                  </a:cubicBezTo>
                  <a:cubicBezTo>
                    <a:pt x="465" y="448"/>
                    <a:pt x="422" y="513"/>
                    <a:pt x="325" y="519"/>
                  </a:cubicBezTo>
                  <a:cubicBezTo>
                    <a:pt x="228" y="525"/>
                    <a:pt x="104" y="502"/>
                    <a:pt x="0" y="326"/>
                  </a:cubicBezTo>
                  <a:cubicBezTo>
                    <a:pt x="0" y="326"/>
                    <a:pt x="50" y="528"/>
                    <a:pt x="243" y="560"/>
                  </a:cubicBezTo>
                  <a:cubicBezTo>
                    <a:pt x="436" y="592"/>
                    <a:pt x="533" y="487"/>
                    <a:pt x="547" y="396"/>
                  </a:cubicBezTo>
                  <a:cubicBezTo>
                    <a:pt x="561" y="306"/>
                    <a:pt x="537" y="230"/>
                    <a:pt x="451" y="196"/>
                  </a:cubicBezTo>
                  <a:cubicBezTo>
                    <a:pt x="365" y="161"/>
                    <a:pt x="288" y="222"/>
                    <a:pt x="285" y="230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2873718" y="2456506"/>
              <a:ext cx="557213" cy="587375"/>
            </a:xfrm>
            <a:custGeom>
              <a:avLst/>
              <a:gdLst/>
              <a:ahLst/>
              <a:cxnLst>
                <a:cxn ang="0">
                  <a:pos x="602" y="175"/>
                </a:cxn>
                <a:cxn ang="0">
                  <a:pos x="602" y="175"/>
                </a:cxn>
                <a:cxn ang="0">
                  <a:pos x="345" y="153"/>
                </a:cxn>
                <a:cxn ang="0">
                  <a:pos x="153" y="317"/>
                </a:cxn>
                <a:cxn ang="0">
                  <a:pos x="222" y="608"/>
                </a:cxn>
                <a:cxn ang="0">
                  <a:pos x="129" y="238"/>
                </a:cxn>
                <a:cxn ang="0">
                  <a:pos x="602" y="175"/>
                </a:cxn>
              </a:cxnLst>
              <a:rect l="0" t="0" r="r" b="b"/>
              <a:pathLst>
                <a:path w="602" h="608">
                  <a:moveTo>
                    <a:pt x="602" y="175"/>
                  </a:moveTo>
                  <a:lnTo>
                    <a:pt x="602" y="175"/>
                  </a:lnTo>
                  <a:cubicBezTo>
                    <a:pt x="602" y="175"/>
                    <a:pt x="448" y="125"/>
                    <a:pt x="345" y="153"/>
                  </a:cubicBezTo>
                  <a:cubicBezTo>
                    <a:pt x="222" y="186"/>
                    <a:pt x="177" y="245"/>
                    <a:pt x="153" y="317"/>
                  </a:cubicBezTo>
                  <a:cubicBezTo>
                    <a:pt x="130" y="388"/>
                    <a:pt x="129" y="506"/>
                    <a:pt x="222" y="608"/>
                  </a:cubicBezTo>
                  <a:cubicBezTo>
                    <a:pt x="222" y="608"/>
                    <a:pt x="0" y="465"/>
                    <a:pt x="129" y="238"/>
                  </a:cubicBezTo>
                  <a:cubicBezTo>
                    <a:pt x="265" y="0"/>
                    <a:pt x="602" y="175"/>
                    <a:pt x="602" y="175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1"/>
            <p:cNvSpPr>
              <a:spLocks noEditPoints="1"/>
            </p:cNvSpPr>
            <p:nvPr/>
          </p:nvSpPr>
          <p:spPr bwMode="auto">
            <a:xfrm>
              <a:off x="3619500" y="2695575"/>
              <a:ext cx="146050" cy="249238"/>
            </a:xfrm>
            <a:custGeom>
              <a:avLst/>
              <a:gdLst/>
              <a:ahLst/>
              <a:cxnLst>
                <a:cxn ang="0">
                  <a:pos x="33" y="128"/>
                </a:cxn>
                <a:cxn ang="0">
                  <a:pos x="33" y="128"/>
                </a:cxn>
                <a:cxn ang="0">
                  <a:pos x="61" y="131"/>
                </a:cxn>
                <a:cxn ang="0">
                  <a:pos x="125" y="77"/>
                </a:cxn>
                <a:cxn ang="0">
                  <a:pos x="65" y="26"/>
                </a:cxn>
                <a:cxn ang="0">
                  <a:pos x="33" y="29"/>
                </a:cxn>
                <a:cxn ang="0">
                  <a:pos x="33" y="128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64" y="0"/>
                </a:cxn>
                <a:cxn ang="0">
                  <a:pos x="136" y="21"/>
                </a:cxn>
                <a:cxn ang="0">
                  <a:pos x="158" y="75"/>
                </a:cxn>
                <a:cxn ang="0">
                  <a:pos x="138" y="129"/>
                </a:cxn>
                <a:cxn ang="0">
                  <a:pos x="60" y="158"/>
                </a:cxn>
                <a:cxn ang="0">
                  <a:pos x="33" y="155"/>
                </a:cxn>
                <a:cxn ang="0">
                  <a:pos x="33" y="258"/>
                </a:cxn>
                <a:cxn ang="0">
                  <a:pos x="0" y="258"/>
                </a:cxn>
              </a:cxnLst>
              <a:rect l="0" t="0" r="r" b="b"/>
              <a:pathLst>
                <a:path w="158" h="258">
                  <a:moveTo>
                    <a:pt x="33" y="128"/>
                  </a:moveTo>
                  <a:lnTo>
                    <a:pt x="33" y="128"/>
                  </a:lnTo>
                  <a:cubicBezTo>
                    <a:pt x="41" y="130"/>
                    <a:pt x="50" y="131"/>
                    <a:pt x="61" y="131"/>
                  </a:cubicBezTo>
                  <a:cubicBezTo>
                    <a:pt x="101" y="131"/>
                    <a:pt x="125" y="111"/>
                    <a:pt x="125" y="77"/>
                  </a:cubicBezTo>
                  <a:cubicBezTo>
                    <a:pt x="125" y="42"/>
                    <a:pt x="101" y="26"/>
                    <a:pt x="65" y="26"/>
                  </a:cubicBezTo>
                  <a:cubicBezTo>
                    <a:pt x="50" y="26"/>
                    <a:pt x="39" y="27"/>
                    <a:pt x="33" y="29"/>
                  </a:cubicBezTo>
                  <a:lnTo>
                    <a:pt x="33" y="128"/>
                  </a:lnTo>
                  <a:close/>
                  <a:moveTo>
                    <a:pt x="0" y="5"/>
                  </a:moveTo>
                  <a:lnTo>
                    <a:pt x="0" y="5"/>
                  </a:lnTo>
                  <a:cubicBezTo>
                    <a:pt x="16" y="2"/>
                    <a:pt x="37" y="0"/>
                    <a:pt x="64" y="0"/>
                  </a:cubicBezTo>
                  <a:cubicBezTo>
                    <a:pt x="96" y="0"/>
                    <a:pt x="120" y="7"/>
                    <a:pt x="136" y="21"/>
                  </a:cubicBezTo>
                  <a:cubicBezTo>
                    <a:pt x="149" y="33"/>
                    <a:pt x="158" y="52"/>
                    <a:pt x="158" y="75"/>
                  </a:cubicBezTo>
                  <a:cubicBezTo>
                    <a:pt x="158" y="98"/>
                    <a:pt x="151" y="116"/>
                    <a:pt x="138" y="129"/>
                  </a:cubicBezTo>
                  <a:cubicBezTo>
                    <a:pt x="120" y="148"/>
                    <a:pt x="92" y="158"/>
                    <a:pt x="60" y="158"/>
                  </a:cubicBezTo>
                  <a:cubicBezTo>
                    <a:pt x="50" y="158"/>
                    <a:pt x="41" y="157"/>
                    <a:pt x="33" y="155"/>
                  </a:cubicBezTo>
                  <a:lnTo>
                    <a:pt x="33" y="258"/>
                  </a:lnTo>
                  <a:lnTo>
                    <a:pt x="0" y="25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3806825" y="2698750"/>
              <a:ext cx="177800" cy="24765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0"/>
                </a:cxn>
                <a:cxn ang="0">
                  <a:pos x="34" y="107"/>
                </a:cxn>
                <a:cxn ang="0">
                  <a:pos x="158" y="107"/>
                </a:cxn>
                <a:cxn ang="0">
                  <a:pos x="158" y="0"/>
                </a:cxn>
                <a:cxn ang="0">
                  <a:pos x="191" y="0"/>
                </a:cxn>
                <a:cxn ang="0">
                  <a:pos x="191" y="256"/>
                </a:cxn>
                <a:cxn ang="0">
                  <a:pos x="158" y="256"/>
                </a:cxn>
                <a:cxn ang="0">
                  <a:pos x="158" y="136"/>
                </a:cxn>
                <a:cxn ang="0">
                  <a:pos x="34" y="136"/>
                </a:cxn>
                <a:cxn ang="0">
                  <a:pos x="34" y="256"/>
                </a:cxn>
                <a:cxn ang="0">
                  <a:pos x="0" y="256"/>
                </a:cxn>
                <a:cxn ang="0">
                  <a:pos x="0" y="0"/>
                </a:cxn>
              </a:cxnLst>
              <a:rect l="0" t="0" r="r" b="b"/>
              <a:pathLst>
                <a:path w="191" h="256">
                  <a:moveTo>
                    <a:pt x="34" y="0"/>
                  </a:moveTo>
                  <a:lnTo>
                    <a:pt x="34" y="0"/>
                  </a:lnTo>
                  <a:lnTo>
                    <a:pt x="34" y="107"/>
                  </a:lnTo>
                  <a:lnTo>
                    <a:pt x="158" y="107"/>
                  </a:lnTo>
                  <a:lnTo>
                    <a:pt x="158" y="0"/>
                  </a:lnTo>
                  <a:lnTo>
                    <a:pt x="191" y="0"/>
                  </a:lnTo>
                  <a:lnTo>
                    <a:pt x="191" y="256"/>
                  </a:lnTo>
                  <a:lnTo>
                    <a:pt x="158" y="256"/>
                  </a:lnTo>
                  <a:lnTo>
                    <a:pt x="158" y="136"/>
                  </a:lnTo>
                  <a:lnTo>
                    <a:pt x="34" y="136"/>
                  </a:lnTo>
                  <a:lnTo>
                    <a:pt x="34" y="256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3"/>
            <p:cNvSpPr>
              <a:spLocks noEditPoints="1"/>
            </p:cNvSpPr>
            <p:nvPr/>
          </p:nvSpPr>
          <p:spPr bwMode="auto">
            <a:xfrm>
              <a:off x="4022725" y="2693988"/>
              <a:ext cx="217488" cy="255587"/>
            </a:xfrm>
            <a:custGeom>
              <a:avLst/>
              <a:gdLst/>
              <a:ahLst/>
              <a:cxnLst>
                <a:cxn ang="0">
                  <a:pos x="35" y="134"/>
                </a:cxn>
                <a:cxn ang="0">
                  <a:pos x="35" y="134"/>
                </a:cxn>
                <a:cxn ang="0">
                  <a:pos x="118" y="238"/>
                </a:cxn>
                <a:cxn ang="0">
                  <a:pos x="200" y="132"/>
                </a:cxn>
                <a:cxn ang="0">
                  <a:pos x="118" y="27"/>
                </a:cxn>
                <a:cxn ang="0">
                  <a:pos x="35" y="134"/>
                </a:cxn>
                <a:cxn ang="0">
                  <a:pos x="235" y="130"/>
                </a:cxn>
                <a:cxn ang="0">
                  <a:pos x="235" y="130"/>
                </a:cxn>
                <a:cxn ang="0">
                  <a:pos x="116" y="265"/>
                </a:cxn>
                <a:cxn ang="0">
                  <a:pos x="0" y="135"/>
                </a:cxn>
                <a:cxn ang="0">
                  <a:pos x="119" y="0"/>
                </a:cxn>
                <a:cxn ang="0">
                  <a:pos x="235" y="130"/>
                </a:cxn>
              </a:cxnLst>
              <a:rect l="0" t="0" r="r" b="b"/>
              <a:pathLst>
                <a:path w="235" h="265">
                  <a:moveTo>
                    <a:pt x="35" y="134"/>
                  </a:moveTo>
                  <a:lnTo>
                    <a:pt x="35" y="134"/>
                  </a:lnTo>
                  <a:cubicBezTo>
                    <a:pt x="35" y="189"/>
                    <a:pt x="65" y="238"/>
                    <a:pt x="118" y="238"/>
                  </a:cubicBezTo>
                  <a:cubicBezTo>
                    <a:pt x="170" y="238"/>
                    <a:pt x="200" y="190"/>
                    <a:pt x="200" y="132"/>
                  </a:cubicBezTo>
                  <a:cubicBezTo>
                    <a:pt x="200" y="80"/>
                    <a:pt x="173" y="27"/>
                    <a:pt x="118" y="27"/>
                  </a:cubicBezTo>
                  <a:cubicBezTo>
                    <a:pt x="63" y="27"/>
                    <a:pt x="35" y="78"/>
                    <a:pt x="35" y="134"/>
                  </a:cubicBezTo>
                  <a:close/>
                  <a:moveTo>
                    <a:pt x="235" y="130"/>
                  </a:moveTo>
                  <a:lnTo>
                    <a:pt x="235" y="130"/>
                  </a:lnTo>
                  <a:cubicBezTo>
                    <a:pt x="235" y="218"/>
                    <a:pt x="181" y="265"/>
                    <a:pt x="116" y="265"/>
                  </a:cubicBezTo>
                  <a:cubicBezTo>
                    <a:pt x="48" y="265"/>
                    <a:pt x="0" y="212"/>
                    <a:pt x="0" y="135"/>
                  </a:cubicBezTo>
                  <a:cubicBezTo>
                    <a:pt x="0" y="53"/>
                    <a:pt x="51" y="0"/>
                    <a:pt x="119" y="0"/>
                  </a:cubicBezTo>
                  <a:cubicBezTo>
                    <a:pt x="189" y="0"/>
                    <a:pt x="235" y="54"/>
                    <a:pt x="235" y="130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4279900" y="2698750"/>
              <a:ext cx="133350" cy="247650"/>
            </a:xfrm>
            <a:custGeom>
              <a:avLst/>
              <a:gdLst/>
              <a:ahLst/>
              <a:cxnLst>
                <a:cxn ang="0">
                  <a:pos x="133" y="136"/>
                </a:cxn>
                <a:cxn ang="0">
                  <a:pos x="133" y="136"/>
                </a:cxn>
                <a:cxn ang="0">
                  <a:pos x="34" y="136"/>
                </a:cxn>
                <a:cxn ang="0">
                  <a:pos x="34" y="228"/>
                </a:cxn>
                <a:cxn ang="0">
                  <a:pos x="145" y="228"/>
                </a:cxn>
                <a:cxn ang="0">
                  <a:pos x="145" y="256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139" y="0"/>
                </a:cxn>
                <a:cxn ang="0">
                  <a:pos x="139" y="27"/>
                </a:cxn>
                <a:cxn ang="0">
                  <a:pos x="34" y="27"/>
                </a:cxn>
                <a:cxn ang="0">
                  <a:pos x="34" y="108"/>
                </a:cxn>
                <a:cxn ang="0">
                  <a:pos x="133" y="108"/>
                </a:cxn>
              </a:cxnLst>
              <a:rect l="0" t="0" r="r" b="b"/>
              <a:pathLst>
                <a:path w="145" h="256">
                  <a:moveTo>
                    <a:pt x="133" y="136"/>
                  </a:moveTo>
                  <a:lnTo>
                    <a:pt x="133" y="136"/>
                  </a:lnTo>
                  <a:lnTo>
                    <a:pt x="34" y="136"/>
                  </a:lnTo>
                  <a:lnTo>
                    <a:pt x="34" y="228"/>
                  </a:lnTo>
                  <a:lnTo>
                    <a:pt x="145" y="228"/>
                  </a:lnTo>
                  <a:lnTo>
                    <a:pt x="145" y="256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39" y="27"/>
                  </a:lnTo>
                  <a:lnTo>
                    <a:pt x="34" y="27"/>
                  </a:lnTo>
                  <a:lnTo>
                    <a:pt x="34" y="108"/>
                  </a:lnTo>
                  <a:lnTo>
                    <a:pt x="133" y="10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4452938" y="2698750"/>
              <a:ext cx="177800" cy="247650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118" y="129"/>
                </a:cxn>
                <a:cxn ang="0">
                  <a:pos x="164" y="213"/>
                </a:cxn>
                <a:cxn ang="0">
                  <a:pos x="165" y="212"/>
                </a:cxn>
                <a:cxn ang="0">
                  <a:pos x="161" y="107"/>
                </a:cxn>
                <a:cxn ang="0">
                  <a:pos x="161" y="0"/>
                </a:cxn>
                <a:cxn ang="0">
                  <a:pos x="192" y="0"/>
                </a:cxn>
                <a:cxn ang="0">
                  <a:pos x="192" y="256"/>
                </a:cxn>
                <a:cxn ang="0">
                  <a:pos x="159" y="256"/>
                </a:cxn>
                <a:cxn ang="0">
                  <a:pos x="77" y="126"/>
                </a:cxn>
                <a:cxn ang="0">
                  <a:pos x="30" y="40"/>
                </a:cxn>
                <a:cxn ang="0">
                  <a:pos x="29" y="41"/>
                </a:cxn>
                <a:cxn ang="0">
                  <a:pos x="31" y="147"/>
                </a:cxn>
                <a:cxn ang="0">
                  <a:pos x="31" y="256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lnTo>
                    <a:pt x="0" y="25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118" y="129"/>
                  </a:lnTo>
                  <a:cubicBezTo>
                    <a:pt x="137" y="159"/>
                    <a:pt x="152" y="186"/>
                    <a:pt x="164" y="213"/>
                  </a:cubicBezTo>
                  <a:lnTo>
                    <a:pt x="165" y="212"/>
                  </a:lnTo>
                  <a:cubicBezTo>
                    <a:pt x="162" y="178"/>
                    <a:pt x="161" y="147"/>
                    <a:pt x="161" y="107"/>
                  </a:cubicBezTo>
                  <a:lnTo>
                    <a:pt x="161" y="0"/>
                  </a:lnTo>
                  <a:lnTo>
                    <a:pt x="192" y="0"/>
                  </a:lnTo>
                  <a:lnTo>
                    <a:pt x="192" y="256"/>
                  </a:lnTo>
                  <a:lnTo>
                    <a:pt x="159" y="256"/>
                  </a:lnTo>
                  <a:lnTo>
                    <a:pt x="77" y="126"/>
                  </a:lnTo>
                  <a:cubicBezTo>
                    <a:pt x="60" y="97"/>
                    <a:pt x="42" y="68"/>
                    <a:pt x="30" y="40"/>
                  </a:cubicBezTo>
                  <a:lnTo>
                    <a:pt x="29" y="41"/>
                  </a:lnTo>
                  <a:cubicBezTo>
                    <a:pt x="31" y="73"/>
                    <a:pt x="31" y="104"/>
                    <a:pt x="31" y="147"/>
                  </a:cubicBezTo>
                  <a:lnTo>
                    <a:pt x="31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4684713" y="2698750"/>
              <a:ext cx="30162" cy="247650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33" y="256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256"/>
                </a:cxn>
              </a:cxnLst>
              <a:rect l="0" t="0" r="r" b="b"/>
              <a:pathLst>
                <a:path w="33" h="256">
                  <a:moveTo>
                    <a:pt x="0" y="256"/>
                  </a:moveTo>
                  <a:lnTo>
                    <a:pt x="0" y="256"/>
                  </a:lnTo>
                  <a:lnTo>
                    <a:pt x="33" y="256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4751388" y="2698750"/>
              <a:ext cx="184150" cy="247650"/>
            </a:xfrm>
            <a:custGeom>
              <a:avLst/>
              <a:gdLst/>
              <a:ahLst/>
              <a:cxnLst>
                <a:cxn ang="0">
                  <a:pos x="159" y="256"/>
                </a:cxn>
                <a:cxn ang="0">
                  <a:pos x="159" y="256"/>
                </a:cxn>
                <a:cxn ang="0">
                  <a:pos x="126" y="199"/>
                </a:cxn>
                <a:cxn ang="0">
                  <a:pos x="97" y="149"/>
                </a:cxn>
                <a:cxn ang="0">
                  <a:pos x="96" y="149"/>
                </a:cxn>
                <a:cxn ang="0">
                  <a:pos x="68" y="200"/>
                </a:cxn>
                <a:cxn ang="0">
                  <a:pos x="38" y="256"/>
                </a:cxn>
                <a:cxn ang="0">
                  <a:pos x="0" y="256"/>
                </a:cxn>
                <a:cxn ang="0">
                  <a:pos x="78" y="126"/>
                </a:cxn>
                <a:cxn ang="0">
                  <a:pos x="3" y="0"/>
                </a:cxn>
                <a:cxn ang="0">
                  <a:pos x="41" y="0"/>
                </a:cxn>
                <a:cxn ang="0">
                  <a:pos x="75" y="60"/>
                </a:cxn>
                <a:cxn ang="0">
                  <a:pos x="98" y="103"/>
                </a:cxn>
                <a:cxn ang="0">
                  <a:pos x="100" y="103"/>
                </a:cxn>
                <a:cxn ang="0">
                  <a:pos x="123" y="60"/>
                </a:cxn>
                <a:cxn ang="0">
                  <a:pos x="157" y="0"/>
                </a:cxn>
                <a:cxn ang="0">
                  <a:pos x="196" y="0"/>
                </a:cxn>
                <a:cxn ang="0">
                  <a:pos x="118" y="124"/>
                </a:cxn>
                <a:cxn ang="0">
                  <a:pos x="198" y="256"/>
                </a:cxn>
              </a:cxnLst>
              <a:rect l="0" t="0" r="r" b="b"/>
              <a:pathLst>
                <a:path w="198" h="256">
                  <a:moveTo>
                    <a:pt x="159" y="256"/>
                  </a:moveTo>
                  <a:lnTo>
                    <a:pt x="159" y="256"/>
                  </a:lnTo>
                  <a:lnTo>
                    <a:pt x="126" y="199"/>
                  </a:lnTo>
                  <a:cubicBezTo>
                    <a:pt x="113" y="178"/>
                    <a:pt x="105" y="164"/>
                    <a:pt x="97" y="149"/>
                  </a:cubicBezTo>
                  <a:lnTo>
                    <a:pt x="96" y="149"/>
                  </a:lnTo>
                  <a:cubicBezTo>
                    <a:pt x="89" y="164"/>
                    <a:pt x="81" y="177"/>
                    <a:pt x="68" y="200"/>
                  </a:cubicBezTo>
                  <a:lnTo>
                    <a:pt x="38" y="256"/>
                  </a:lnTo>
                  <a:lnTo>
                    <a:pt x="0" y="256"/>
                  </a:lnTo>
                  <a:lnTo>
                    <a:pt x="78" y="126"/>
                  </a:lnTo>
                  <a:lnTo>
                    <a:pt x="3" y="0"/>
                  </a:lnTo>
                  <a:lnTo>
                    <a:pt x="41" y="0"/>
                  </a:lnTo>
                  <a:lnTo>
                    <a:pt x="75" y="60"/>
                  </a:lnTo>
                  <a:cubicBezTo>
                    <a:pt x="84" y="77"/>
                    <a:pt x="92" y="89"/>
                    <a:pt x="98" y="103"/>
                  </a:cubicBezTo>
                  <a:lnTo>
                    <a:pt x="100" y="103"/>
                  </a:lnTo>
                  <a:cubicBezTo>
                    <a:pt x="107" y="88"/>
                    <a:pt x="113" y="76"/>
                    <a:pt x="123" y="60"/>
                  </a:cubicBezTo>
                  <a:lnTo>
                    <a:pt x="157" y="0"/>
                  </a:lnTo>
                  <a:lnTo>
                    <a:pt x="196" y="0"/>
                  </a:lnTo>
                  <a:lnTo>
                    <a:pt x="118" y="124"/>
                  </a:lnTo>
                  <a:lnTo>
                    <a:pt x="198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4960938" y="2698750"/>
              <a:ext cx="261937" cy="247650"/>
            </a:xfrm>
            <a:custGeom>
              <a:avLst/>
              <a:gdLst/>
              <a:ahLst/>
              <a:cxnLst>
                <a:cxn ang="0">
                  <a:pos x="222" y="158"/>
                </a:cxn>
                <a:cxn ang="0">
                  <a:pos x="222" y="158"/>
                </a:cxn>
                <a:cxn ang="0">
                  <a:pos x="220" y="53"/>
                </a:cxn>
                <a:cxn ang="0">
                  <a:pos x="219" y="53"/>
                </a:cxn>
                <a:cxn ang="0">
                  <a:pos x="190" y="152"/>
                </a:cxn>
                <a:cxn ang="0">
                  <a:pos x="159" y="252"/>
                </a:cxn>
                <a:cxn ang="0">
                  <a:pos x="114" y="252"/>
                </a:cxn>
                <a:cxn ang="0">
                  <a:pos x="86" y="153"/>
                </a:cxn>
                <a:cxn ang="0">
                  <a:pos x="63" y="53"/>
                </a:cxn>
                <a:cxn ang="0">
                  <a:pos x="62" y="53"/>
                </a:cxn>
                <a:cxn ang="0">
                  <a:pos x="58" y="159"/>
                </a:cxn>
                <a:cxn ang="0">
                  <a:pos x="53" y="256"/>
                </a:cxn>
                <a:cxn ang="0">
                  <a:pos x="0" y="256"/>
                </a:cxn>
                <a:cxn ang="0">
                  <a:pos x="16" y="0"/>
                </a:cxn>
                <a:cxn ang="0">
                  <a:pos x="93" y="0"/>
                </a:cxn>
                <a:cxn ang="0">
                  <a:pos x="118" y="85"/>
                </a:cxn>
                <a:cxn ang="0">
                  <a:pos x="140" y="177"/>
                </a:cxn>
                <a:cxn ang="0">
                  <a:pos x="142" y="177"/>
                </a:cxn>
                <a:cxn ang="0">
                  <a:pos x="166" y="85"/>
                </a:cxn>
                <a:cxn ang="0">
                  <a:pos x="193" y="0"/>
                </a:cxn>
                <a:cxn ang="0">
                  <a:pos x="269" y="0"/>
                </a:cxn>
                <a:cxn ang="0">
                  <a:pos x="283" y="256"/>
                </a:cxn>
                <a:cxn ang="0">
                  <a:pos x="226" y="256"/>
                </a:cxn>
              </a:cxnLst>
              <a:rect l="0" t="0" r="r" b="b"/>
              <a:pathLst>
                <a:path w="283" h="256">
                  <a:moveTo>
                    <a:pt x="222" y="158"/>
                  </a:moveTo>
                  <a:lnTo>
                    <a:pt x="222" y="158"/>
                  </a:lnTo>
                  <a:cubicBezTo>
                    <a:pt x="221" y="127"/>
                    <a:pt x="220" y="90"/>
                    <a:pt x="220" y="53"/>
                  </a:cubicBezTo>
                  <a:lnTo>
                    <a:pt x="219" y="53"/>
                  </a:lnTo>
                  <a:cubicBezTo>
                    <a:pt x="211" y="85"/>
                    <a:pt x="200" y="122"/>
                    <a:pt x="190" y="152"/>
                  </a:cubicBezTo>
                  <a:lnTo>
                    <a:pt x="159" y="252"/>
                  </a:lnTo>
                  <a:lnTo>
                    <a:pt x="114" y="252"/>
                  </a:lnTo>
                  <a:lnTo>
                    <a:pt x="86" y="153"/>
                  </a:lnTo>
                  <a:cubicBezTo>
                    <a:pt x="78" y="123"/>
                    <a:pt x="70" y="86"/>
                    <a:pt x="63" y="53"/>
                  </a:cubicBezTo>
                  <a:lnTo>
                    <a:pt x="62" y="53"/>
                  </a:lnTo>
                  <a:cubicBezTo>
                    <a:pt x="61" y="87"/>
                    <a:pt x="60" y="127"/>
                    <a:pt x="58" y="159"/>
                  </a:cubicBezTo>
                  <a:lnTo>
                    <a:pt x="53" y="256"/>
                  </a:lnTo>
                  <a:lnTo>
                    <a:pt x="0" y="256"/>
                  </a:lnTo>
                  <a:lnTo>
                    <a:pt x="16" y="0"/>
                  </a:lnTo>
                  <a:lnTo>
                    <a:pt x="93" y="0"/>
                  </a:lnTo>
                  <a:lnTo>
                    <a:pt x="118" y="85"/>
                  </a:lnTo>
                  <a:cubicBezTo>
                    <a:pt x="127" y="115"/>
                    <a:pt x="134" y="147"/>
                    <a:pt x="140" y="177"/>
                  </a:cubicBezTo>
                  <a:lnTo>
                    <a:pt x="142" y="177"/>
                  </a:lnTo>
                  <a:cubicBezTo>
                    <a:pt x="148" y="147"/>
                    <a:pt x="157" y="113"/>
                    <a:pt x="166" y="85"/>
                  </a:cubicBezTo>
                  <a:lnTo>
                    <a:pt x="193" y="0"/>
                  </a:lnTo>
                  <a:lnTo>
                    <a:pt x="269" y="0"/>
                  </a:lnTo>
                  <a:lnTo>
                    <a:pt x="283" y="256"/>
                  </a:lnTo>
                  <a:lnTo>
                    <a:pt x="226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9"/>
            <p:cNvSpPr>
              <a:spLocks noEditPoints="1"/>
            </p:cNvSpPr>
            <p:nvPr/>
          </p:nvSpPr>
          <p:spPr bwMode="auto">
            <a:xfrm>
              <a:off x="5246688" y="2698750"/>
              <a:ext cx="215900" cy="247650"/>
            </a:xfrm>
            <a:custGeom>
              <a:avLst/>
              <a:gdLst/>
              <a:ahLst/>
              <a:cxnLst>
                <a:cxn ang="0">
                  <a:pos x="143" y="147"/>
                </a:cxn>
                <a:cxn ang="0">
                  <a:pos x="143" y="147"/>
                </a:cxn>
                <a:cxn ang="0">
                  <a:pos x="127" y="92"/>
                </a:cxn>
                <a:cxn ang="0">
                  <a:pos x="114" y="43"/>
                </a:cxn>
                <a:cxn ang="0">
                  <a:pos x="114" y="43"/>
                </a:cxn>
                <a:cxn ang="0">
                  <a:pos x="102" y="92"/>
                </a:cxn>
                <a:cxn ang="0">
                  <a:pos x="86" y="147"/>
                </a:cxn>
                <a:cxn ang="0">
                  <a:pos x="143" y="147"/>
                </a:cxn>
                <a:cxn ang="0">
                  <a:pos x="78" y="190"/>
                </a:cxn>
                <a:cxn ang="0">
                  <a:pos x="78" y="190"/>
                </a:cxn>
                <a:cxn ang="0">
                  <a:pos x="60" y="256"/>
                </a:cxn>
                <a:cxn ang="0">
                  <a:pos x="0" y="256"/>
                </a:cxn>
                <a:cxn ang="0">
                  <a:pos x="78" y="0"/>
                </a:cxn>
                <a:cxn ang="0">
                  <a:pos x="154" y="0"/>
                </a:cxn>
                <a:cxn ang="0">
                  <a:pos x="234" y="256"/>
                </a:cxn>
                <a:cxn ang="0">
                  <a:pos x="171" y="256"/>
                </a:cxn>
                <a:cxn ang="0">
                  <a:pos x="152" y="190"/>
                </a:cxn>
              </a:cxnLst>
              <a:rect l="0" t="0" r="r" b="b"/>
              <a:pathLst>
                <a:path w="234" h="256">
                  <a:moveTo>
                    <a:pt x="143" y="147"/>
                  </a:moveTo>
                  <a:lnTo>
                    <a:pt x="143" y="147"/>
                  </a:lnTo>
                  <a:lnTo>
                    <a:pt x="127" y="92"/>
                  </a:lnTo>
                  <a:cubicBezTo>
                    <a:pt x="123" y="77"/>
                    <a:pt x="118" y="58"/>
                    <a:pt x="114" y="43"/>
                  </a:cubicBezTo>
                  <a:lnTo>
                    <a:pt x="114" y="43"/>
                  </a:lnTo>
                  <a:cubicBezTo>
                    <a:pt x="110" y="58"/>
                    <a:pt x="106" y="78"/>
                    <a:pt x="102" y="92"/>
                  </a:cubicBezTo>
                  <a:lnTo>
                    <a:pt x="86" y="147"/>
                  </a:lnTo>
                  <a:lnTo>
                    <a:pt x="143" y="147"/>
                  </a:lnTo>
                  <a:close/>
                  <a:moveTo>
                    <a:pt x="78" y="190"/>
                  </a:moveTo>
                  <a:lnTo>
                    <a:pt x="78" y="190"/>
                  </a:lnTo>
                  <a:lnTo>
                    <a:pt x="60" y="256"/>
                  </a:lnTo>
                  <a:lnTo>
                    <a:pt x="0" y="256"/>
                  </a:lnTo>
                  <a:lnTo>
                    <a:pt x="78" y="0"/>
                  </a:lnTo>
                  <a:lnTo>
                    <a:pt x="154" y="0"/>
                  </a:lnTo>
                  <a:lnTo>
                    <a:pt x="234" y="256"/>
                  </a:lnTo>
                  <a:lnTo>
                    <a:pt x="171" y="256"/>
                  </a:lnTo>
                  <a:lnTo>
                    <a:pt x="152" y="190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0"/>
            <p:cNvSpPr>
              <a:spLocks noEditPoints="1"/>
            </p:cNvSpPr>
            <p:nvPr/>
          </p:nvSpPr>
          <p:spPr bwMode="auto">
            <a:xfrm>
              <a:off x="5494338" y="2695575"/>
              <a:ext cx="179387" cy="249238"/>
            </a:xfrm>
            <a:custGeom>
              <a:avLst/>
              <a:gdLst/>
              <a:ahLst/>
              <a:cxnLst>
                <a:cxn ang="0">
                  <a:pos x="57" y="115"/>
                </a:cxn>
                <a:cxn ang="0">
                  <a:pos x="57" y="115"/>
                </a:cxn>
                <a:cxn ang="0">
                  <a:pos x="80" y="115"/>
                </a:cxn>
                <a:cxn ang="0">
                  <a:pos x="126" y="79"/>
                </a:cxn>
                <a:cxn ang="0">
                  <a:pos x="84" y="43"/>
                </a:cxn>
                <a:cxn ang="0">
                  <a:pos x="57" y="45"/>
                </a:cxn>
                <a:cxn ang="0">
                  <a:pos x="57" y="11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77" y="0"/>
                </a:cxn>
                <a:cxn ang="0">
                  <a:pos x="160" y="20"/>
                </a:cxn>
                <a:cxn ang="0">
                  <a:pos x="184" y="74"/>
                </a:cxn>
                <a:cxn ang="0">
                  <a:pos x="139" y="137"/>
                </a:cxn>
                <a:cxn ang="0">
                  <a:pos x="139" y="138"/>
                </a:cxn>
                <a:cxn ang="0">
                  <a:pos x="173" y="185"/>
                </a:cxn>
                <a:cxn ang="0">
                  <a:pos x="194" y="258"/>
                </a:cxn>
                <a:cxn ang="0">
                  <a:pos x="134" y="258"/>
                </a:cxn>
                <a:cxn ang="0">
                  <a:pos x="117" y="198"/>
                </a:cxn>
                <a:cxn ang="0">
                  <a:pos x="74" y="157"/>
                </a:cxn>
                <a:cxn ang="0">
                  <a:pos x="57" y="157"/>
                </a:cxn>
                <a:cxn ang="0">
                  <a:pos x="57" y="258"/>
                </a:cxn>
                <a:cxn ang="0">
                  <a:pos x="0" y="258"/>
                </a:cxn>
              </a:cxnLst>
              <a:rect l="0" t="0" r="r" b="b"/>
              <a:pathLst>
                <a:path w="194" h="258">
                  <a:moveTo>
                    <a:pt x="57" y="115"/>
                  </a:moveTo>
                  <a:lnTo>
                    <a:pt x="57" y="115"/>
                  </a:lnTo>
                  <a:lnTo>
                    <a:pt x="80" y="115"/>
                  </a:lnTo>
                  <a:cubicBezTo>
                    <a:pt x="109" y="115"/>
                    <a:pt x="126" y="101"/>
                    <a:pt x="126" y="79"/>
                  </a:cubicBezTo>
                  <a:cubicBezTo>
                    <a:pt x="126" y="55"/>
                    <a:pt x="110" y="43"/>
                    <a:pt x="84" y="43"/>
                  </a:cubicBezTo>
                  <a:cubicBezTo>
                    <a:pt x="70" y="43"/>
                    <a:pt x="62" y="44"/>
                    <a:pt x="57" y="45"/>
                  </a:cubicBezTo>
                  <a:lnTo>
                    <a:pt x="57" y="115"/>
                  </a:lnTo>
                  <a:close/>
                  <a:moveTo>
                    <a:pt x="0" y="5"/>
                  </a:moveTo>
                  <a:lnTo>
                    <a:pt x="0" y="5"/>
                  </a:lnTo>
                  <a:cubicBezTo>
                    <a:pt x="19" y="2"/>
                    <a:pt x="46" y="0"/>
                    <a:pt x="77" y="0"/>
                  </a:cubicBezTo>
                  <a:cubicBezTo>
                    <a:pt x="115" y="0"/>
                    <a:pt x="142" y="5"/>
                    <a:pt x="160" y="20"/>
                  </a:cubicBezTo>
                  <a:cubicBezTo>
                    <a:pt x="176" y="32"/>
                    <a:pt x="184" y="50"/>
                    <a:pt x="184" y="74"/>
                  </a:cubicBezTo>
                  <a:cubicBezTo>
                    <a:pt x="184" y="106"/>
                    <a:pt x="161" y="129"/>
                    <a:pt x="139" y="137"/>
                  </a:cubicBezTo>
                  <a:lnTo>
                    <a:pt x="139" y="138"/>
                  </a:lnTo>
                  <a:cubicBezTo>
                    <a:pt x="157" y="145"/>
                    <a:pt x="167" y="162"/>
                    <a:pt x="173" y="185"/>
                  </a:cubicBezTo>
                  <a:cubicBezTo>
                    <a:pt x="181" y="215"/>
                    <a:pt x="189" y="248"/>
                    <a:pt x="194" y="258"/>
                  </a:cubicBezTo>
                  <a:lnTo>
                    <a:pt x="134" y="258"/>
                  </a:lnTo>
                  <a:cubicBezTo>
                    <a:pt x="130" y="250"/>
                    <a:pt x="124" y="230"/>
                    <a:pt x="117" y="198"/>
                  </a:cubicBezTo>
                  <a:cubicBezTo>
                    <a:pt x="109" y="166"/>
                    <a:pt x="98" y="158"/>
                    <a:pt x="74" y="157"/>
                  </a:cubicBezTo>
                  <a:lnTo>
                    <a:pt x="57" y="157"/>
                  </a:lnTo>
                  <a:lnTo>
                    <a:pt x="57" y="258"/>
                  </a:lnTo>
                  <a:lnTo>
                    <a:pt x="0" y="25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/>
            <p:cNvSpPr>
              <a:spLocks/>
            </p:cNvSpPr>
            <p:nvPr/>
          </p:nvSpPr>
          <p:spPr bwMode="auto">
            <a:xfrm>
              <a:off x="5684838" y="2698750"/>
              <a:ext cx="182562" cy="247650"/>
            </a:xfrm>
            <a:custGeom>
              <a:avLst/>
              <a:gdLst/>
              <a:ahLst/>
              <a:cxnLst>
                <a:cxn ang="0">
                  <a:pos x="69" y="48"/>
                </a:cxn>
                <a:cxn ang="0">
                  <a:pos x="69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97" y="0"/>
                </a:cxn>
                <a:cxn ang="0">
                  <a:pos x="197" y="48"/>
                </a:cxn>
                <a:cxn ang="0">
                  <a:pos x="127" y="48"/>
                </a:cxn>
                <a:cxn ang="0">
                  <a:pos x="127" y="256"/>
                </a:cxn>
                <a:cxn ang="0">
                  <a:pos x="69" y="256"/>
                </a:cxn>
              </a:cxnLst>
              <a:rect l="0" t="0" r="r" b="b"/>
              <a:pathLst>
                <a:path w="197" h="256">
                  <a:moveTo>
                    <a:pt x="69" y="48"/>
                  </a:moveTo>
                  <a:lnTo>
                    <a:pt x="69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97" y="0"/>
                  </a:lnTo>
                  <a:lnTo>
                    <a:pt x="197" y="48"/>
                  </a:lnTo>
                  <a:lnTo>
                    <a:pt x="127" y="48"/>
                  </a:lnTo>
                  <a:lnTo>
                    <a:pt x="127" y="256"/>
                  </a:lnTo>
                  <a:lnTo>
                    <a:pt x="69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624762" cy="574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PhoenixMart: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a one-stop shop with six distinct product centers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228600" y="350065"/>
            <a:ext cx="2209800" cy="533400"/>
            <a:chOff x="2873718" y="2456506"/>
            <a:chExt cx="2993682" cy="728019"/>
          </a:xfrm>
        </p:grpSpPr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3236913" y="2714625"/>
              <a:ext cx="153987" cy="41275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7"/>
                </a:cxn>
                <a:cxn ang="0">
                  <a:pos x="63" y="41"/>
                </a:cxn>
                <a:cxn ang="0">
                  <a:pos x="166" y="29"/>
                </a:cxn>
                <a:cxn ang="0">
                  <a:pos x="100" y="5"/>
                </a:cxn>
                <a:cxn ang="0">
                  <a:pos x="0" y="6"/>
                </a:cxn>
              </a:cxnLst>
              <a:rect l="0" t="0" r="r" b="b"/>
              <a:pathLst>
                <a:path w="166" h="42">
                  <a:moveTo>
                    <a:pt x="1" y="7"/>
                  </a:moveTo>
                  <a:lnTo>
                    <a:pt x="1" y="7"/>
                  </a:lnTo>
                  <a:cubicBezTo>
                    <a:pt x="1" y="7"/>
                    <a:pt x="10" y="42"/>
                    <a:pt x="63" y="41"/>
                  </a:cubicBezTo>
                  <a:cubicBezTo>
                    <a:pt x="115" y="40"/>
                    <a:pt x="90" y="17"/>
                    <a:pt x="166" y="29"/>
                  </a:cubicBezTo>
                  <a:cubicBezTo>
                    <a:pt x="166" y="29"/>
                    <a:pt x="126" y="0"/>
                    <a:pt x="100" y="5"/>
                  </a:cubicBezTo>
                  <a:cubicBezTo>
                    <a:pt x="74" y="11"/>
                    <a:pt x="31" y="35"/>
                    <a:pt x="0" y="6"/>
                  </a:cubicBez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>
              <a:off x="2943225" y="2613025"/>
              <a:ext cx="631825" cy="571500"/>
            </a:xfrm>
            <a:custGeom>
              <a:avLst/>
              <a:gdLst/>
              <a:ahLst/>
              <a:cxnLst>
                <a:cxn ang="0">
                  <a:pos x="285" y="230"/>
                </a:cxn>
                <a:cxn ang="0">
                  <a:pos x="285" y="230"/>
                </a:cxn>
                <a:cxn ang="0">
                  <a:pos x="367" y="218"/>
                </a:cxn>
                <a:cxn ang="0">
                  <a:pos x="438" y="294"/>
                </a:cxn>
                <a:cxn ang="0">
                  <a:pos x="343" y="402"/>
                </a:cxn>
                <a:cxn ang="0">
                  <a:pos x="204" y="272"/>
                </a:cxn>
                <a:cxn ang="0">
                  <a:pos x="359" y="90"/>
                </a:cxn>
                <a:cxn ang="0">
                  <a:pos x="602" y="433"/>
                </a:cxn>
                <a:cxn ang="0">
                  <a:pos x="331" y="29"/>
                </a:cxn>
                <a:cxn ang="0">
                  <a:pos x="116" y="238"/>
                </a:cxn>
                <a:cxn ang="0">
                  <a:pos x="465" y="448"/>
                </a:cxn>
                <a:cxn ang="0">
                  <a:pos x="325" y="519"/>
                </a:cxn>
                <a:cxn ang="0">
                  <a:pos x="0" y="326"/>
                </a:cxn>
                <a:cxn ang="0">
                  <a:pos x="243" y="560"/>
                </a:cxn>
                <a:cxn ang="0">
                  <a:pos x="547" y="396"/>
                </a:cxn>
                <a:cxn ang="0">
                  <a:pos x="451" y="196"/>
                </a:cxn>
                <a:cxn ang="0">
                  <a:pos x="285" y="230"/>
                </a:cxn>
              </a:cxnLst>
              <a:rect l="0" t="0" r="r" b="b"/>
              <a:pathLst>
                <a:path w="682" h="592">
                  <a:moveTo>
                    <a:pt x="285" y="230"/>
                  </a:moveTo>
                  <a:lnTo>
                    <a:pt x="285" y="230"/>
                  </a:lnTo>
                  <a:cubicBezTo>
                    <a:pt x="285" y="230"/>
                    <a:pt x="331" y="208"/>
                    <a:pt x="367" y="218"/>
                  </a:cubicBezTo>
                  <a:cubicBezTo>
                    <a:pt x="403" y="229"/>
                    <a:pt x="432" y="251"/>
                    <a:pt x="438" y="294"/>
                  </a:cubicBezTo>
                  <a:cubicBezTo>
                    <a:pt x="444" y="336"/>
                    <a:pt x="412" y="396"/>
                    <a:pt x="343" y="402"/>
                  </a:cubicBezTo>
                  <a:cubicBezTo>
                    <a:pt x="273" y="407"/>
                    <a:pt x="208" y="339"/>
                    <a:pt x="204" y="272"/>
                  </a:cubicBezTo>
                  <a:cubicBezTo>
                    <a:pt x="200" y="205"/>
                    <a:pt x="228" y="117"/>
                    <a:pt x="359" y="90"/>
                  </a:cubicBezTo>
                  <a:cubicBezTo>
                    <a:pt x="359" y="90"/>
                    <a:pt x="637" y="48"/>
                    <a:pt x="602" y="433"/>
                  </a:cubicBezTo>
                  <a:cubicBezTo>
                    <a:pt x="682" y="0"/>
                    <a:pt x="331" y="29"/>
                    <a:pt x="331" y="29"/>
                  </a:cubicBezTo>
                  <a:cubicBezTo>
                    <a:pt x="196" y="48"/>
                    <a:pt x="121" y="163"/>
                    <a:pt x="116" y="238"/>
                  </a:cubicBezTo>
                  <a:cubicBezTo>
                    <a:pt x="97" y="513"/>
                    <a:pt x="371" y="538"/>
                    <a:pt x="465" y="448"/>
                  </a:cubicBezTo>
                  <a:cubicBezTo>
                    <a:pt x="465" y="448"/>
                    <a:pt x="422" y="513"/>
                    <a:pt x="325" y="519"/>
                  </a:cubicBezTo>
                  <a:cubicBezTo>
                    <a:pt x="228" y="525"/>
                    <a:pt x="104" y="502"/>
                    <a:pt x="0" y="326"/>
                  </a:cubicBezTo>
                  <a:cubicBezTo>
                    <a:pt x="0" y="326"/>
                    <a:pt x="50" y="528"/>
                    <a:pt x="243" y="560"/>
                  </a:cubicBezTo>
                  <a:cubicBezTo>
                    <a:pt x="436" y="592"/>
                    <a:pt x="533" y="487"/>
                    <a:pt x="547" y="396"/>
                  </a:cubicBezTo>
                  <a:cubicBezTo>
                    <a:pt x="561" y="306"/>
                    <a:pt x="537" y="230"/>
                    <a:pt x="451" y="196"/>
                  </a:cubicBezTo>
                  <a:cubicBezTo>
                    <a:pt x="365" y="161"/>
                    <a:pt x="288" y="222"/>
                    <a:pt x="285" y="230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0"/>
            <p:cNvSpPr>
              <a:spLocks/>
            </p:cNvSpPr>
            <p:nvPr/>
          </p:nvSpPr>
          <p:spPr bwMode="auto">
            <a:xfrm>
              <a:off x="2873718" y="2456506"/>
              <a:ext cx="557213" cy="587375"/>
            </a:xfrm>
            <a:custGeom>
              <a:avLst/>
              <a:gdLst/>
              <a:ahLst/>
              <a:cxnLst>
                <a:cxn ang="0">
                  <a:pos x="602" y="175"/>
                </a:cxn>
                <a:cxn ang="0">
                  <a:pos x="602" y="175"/>
                </a:cxn>
                <a:cxn ang="0">
                  <a:pos x="345" y="153"/>
                </a:cxn>
                <a:cxn ang="0">
                  <a:pos x="153" y="317"/>
                </a:cxn>
                <a:cxn ang="0">
                  <a:pos x="222" y="608"/>
                </a:cxn>
                <a:cxn ang="0">
                  <a:pos x="129" y="238"/>
                </a:cxn>
                <a:cxn ang="0">
                  <a:pos x="602" y="175"/>
                </a:cxn>
              </a:cxnLst>
              <a:rect l="0" t="0" r="r" b="b"/>
              <a:pathLst>
                <a:path w="602" h="608">
                  <a:moveTo>
                    <a:pt x="602" y="175"/>
                  </a:moveTo>
                  <a:lnTo>
                    <a:pt x="602" y="175"/>
                  </a:lnTo>
                  <a:cubicBezTo>
                    <a:pt x="602" y="175"/>
                    <a:pt x="448" y="125"/>
                    <a:pt x="345" y="153"/>
                  </a:cubicBezTo>
                  <a:cubicBezTo>
                    <a:pt x="222" y="186"/>
                    <a:pt x="177" y="245"/>
                    <a:pt x="153" y="317"/>
                  </a:cubicBezTo>
                  <a:cubicBezTo>
                    <a:pt x="130" y="388"/>
                    <a:pt x="129" y="506"/>
                    <a:pt x="222" y="608"/>
                  </a:cubicBezTo>
                  <a:cubicBezTo>
                    <a:pt x="222" y="608"/>
                    <a:pt x="0" y="465"/>
                    <a:pt x="129" y="238"/>
                  </a:cubicBezTo>
                  <a:cubicBezTo>
                    <a:pt x="265" y="0"/>
                    <a:pt x="602" y="175"/>
                    <a:pt x="602" y="175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1"/>
            <p:cNvSpPr>
              <a:spLocks noEditPoints="1"/>
            </p:cNvSpPr>
            <p:nvPr/>
          </p:nvSpPr>
          <p:spPr bwMode="auto">
            <a:xfrm>
              <a:off x="3619500" y="2695575"/>
              <a:ext cx="146050" cy="249238"/>
            </a:xfrm>
            <a:custGeom>
              <a:avLst/>
              <a:gdLst/>
              <a:ahLst/>
              <a:cxnLst>
                <a:cxn ang="0">
                  <a:pos x="33" y="128"/>
                </a:cxn>
                <a:cxn ang="0">
                  <a:pos x="33" y="128"/>
                </a:cxn>
                <a:cxn ang="0">
                  <a:pos x="61" y="131"/>
                </a:cxn>
                <a:cxn ang="0">
                  <a:pos x="125" y="77"/>
                </a:cxn>
                <a:cxn ang="0">
                  <a:pos x="65" y="26"/>
                </a:cxn>
                <a:cxn ang="0">
                  <a:pos x="33" y="29"/>
                </a:cxn>
                <a:cxn ang="0">
                  <a:pos x="33" y="128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64" y="0"/>
                </a:cxn>
                <a:cxn ang="0">
                  <a:pos x="136" y="21"/>
                </a:cxn>
                <a:cxn ang="0">
                  <a:pos x="158" y="75"/>
                </a:cxn>
                <a:cxn ang="0">
                  <a:pos x="138" y="129"/>
                </a:cxn>
                <a:cxn ang="0">
                  <a:pos x="60" y="158"/>
                </a:cxn>
                <a:cxn ang="0">
                  <a:pos x="33" y="155"/>
                </a:cxn>
                <a:cxn ang="0">
                  <a:pos x="33" y="258"/>
                </a:cxn>
                <a:cxn ang="0">
                  <a:pos x="0" y="258"/>
                </a:cxn>
              </a:cxnLst>
              <a:rect l="0" t="0" r="r" b="b"/>
              <a:pathLst>
                <a:path w="158" h="258">
                  <a:moveTo>
                    <a:pt x="33" y="128"/>
                  </a:moveTo>
                  <a:lnTo>
                    <a:pt x="33" y="128"/>
                  </a:lnTo>
                  <a:cubicBezTo>
                    <a:pt x="41" y="130"/>
                    <a:pt x="50" y="131"/>
                    <a:pt x="61" y="131"/>
                  </a:cubicBezTo>
                  <a:cubicBezTo>
                    <a:pt x="101" y="131"/>
                    <a:pt x="125" y="111"/>
                    <a:pt x="125" y="77"/>
                  </a:cubicBezTo>
                  <a:cubicBezTo>
                    <a:pt x="125" y="42"/>
                    <a:pt x="101" y="26"/>
                    <a:pt x="65" y="26"/>
                  </a:cubicBezTo>
                  <a:cubicBezTo>
                    <a:pt x="50" y="26"/>
                    <a:pt x="39" y="27"/>
                    <a:pt x="33" y="29"/>
                  </a:cubicBezTo>
                  <a:lnTo>
                    <a:pt x="33" y="128"/>
                  </a:lnTo>
                  <a:close/>
                  <a:moveTo>
                    <a:pt x="0" y="5"/>
                  </a:moveTo>
                  <a:lnTo>
                    <a:pt x="0" y="5"/>
                  </a:lnTo>
                  <a:cubicBezTo>
                    <a:pt x="16" y="2"/>
                    <a:pt x="37" y="0"/>
                    <a:pt x="64" y="0"/>
                  </a:cubicBezTo>
                  <a:cubicBezTo>
                    <a:pt x="96" y="0"/>
                    <a:pt x="120" y="7"/>
                    <a:pt x="136" y="21"/>
                  </a:cubicBezTo>
                  <a:cubicBezTo>
                    <a:pt x="149" y="33"/>
                    <a:pt x="158" y="52"/>
                    <a:pt x="158" y="75"/>
                  </a:cubicBezTo>
                  <a:cubicBezTo>
                    <a:pt x="158" y="98"/>
                    <a:pt x="151" y="116"/>
                    <a:pt x="138" y="129"/>
                  </a:cubicBezTo>
                  <a:cubicBezTo>
                    <a:pt x="120" y="148"/>
                    <a:pt x="92" y="158"/>
                    <a:pt x="60" y="158"/>
                  </a:cubicBezTo>
                  <a:cubicBezTo>
                    <a:pt x="50" y="158"/>
                    <a:pt x="41" y="157"/>
                    <a:pt x="33" y="155"/>
                  </a:cubicBezTo>
                  <a:lnTo>
                    <a:pt x="33" y="258"/>
                  </a:lnTo>
                  <a:lnTo>
                    <a:pt x="0" y="25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2"/>
            <p:cNvSpPr>
              <a:spLocks/>
            </p:cNvSpPr>
            <p:nvPr/>
          </p:nvSpPr>
          <p:spPr bwMode="auto">
            <a:xfrm>
              <a:off x="3806825" y="2698750"/>
              <a:ext cx="177800" cy="24765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0"/>
                </a:cxn>
                <a:cxn ang="0">
                  <a:pos x="34" y="107"/>
                </a:cxn>
                <a:cxn ang="0">
                  <a:pos x="158" y="107"/>
                </a:cxn>
                <a:cxn ang="0">
                  <a:pos x="158" y="0"/>
                </a:cxn>
                <a:cxn ang="0">
                  <a:pos x="191" y="0"/>
                </a:cxn>
                <a:cxn ang="0">
                  <a:pos x="191" y="256"/>
                </a:cxn>
                <a:cxn ang="0">
                  <a:pos x="158" y="256"/>
                </a:cxn>
                <a:cxn ang="0">
                  <a:pos x="158" y="136"/>
                </a:cxn>
                <a:cxn ang="0">
                  <a:pos x="34" y="136"/>
                </a:cxn>
                <a:cxn ang="0">
                  <a:pos x="34" y="256"/>
                </a:cxn>
                <a:cxn ang="0">
                  <a:pos x="0" y="256"/>
                </a:cxn>
                <a:cxn ang="0">
                  <a:pos x="0" y="0"/>
                </a:cxn>
              </a:cxnLst>
              <a:rect l="0" t="0" r="r" b="b"/>
              <a:pathLst>
                <a:path w="191" h="256">
                  <a:moveTo>
                    <a:pt x="34" y="0"/>
                  </a:moveTo>
                  <a:lnTo>
                    <a:pt x="34" y="0"/>
                  </a:lnTo>
                  <a:lnTo>
                    <a:pt x="34" y="107"/>
                  </a:lnTo>
                  <a:lnTo>
                    <a:pt x="158" y="107"/>
                  </a:lnTo>
                  <a:lnTo>
                    <a:pt x="158" y="0"/>
                  </a:lnTo>
                  <a:lnTo>
                    <a:pt x="191" y="0"/>
                  </a:lnTo>
                  <a:lnTo>
                    <a:pt x="191" y="256"/>
                  </a:lnTo>
                  <a:lnTo>
                    <a:pt x="158" y="256"/>
                  </a:lnTo>
                  <a:lnTo>
                    <a:pt x="158" y="136"/>
                  </a:lnTo>
                  <a:lnTo>
                    <a:pt x="34" y="136"/>
                  </a:lnTo>
                  <a:lnTo>
                    <a:pt x="34" y="256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3"/>
            <p:cNvSpPr>
              <a:spLocks noEditPoints="1"/>
            </p:cNvSpPr>
            <p:nvPr/>
          </p:nvSpPr>
          <p:spPr bwMode="auto">
            <a:xfrm>
              <a:off x="4022725" y="2693988"/>
              <a:ext cx="217488" cy="255587"/>
            </a:xfrm>
            <a:custGeom>
              <a:avLst/>
              <a:gdLst/>
              <a:ahLst/>
              <a:cxnLst>
                <a:cxn ang="0">
                  <a:pos x="35" y="134"/>
                </a:cxn>
                <a:cxn ang="0">
                  <a:pos x="35" y="134"/>
                </a:cxn>
                <a:cxn ang="0">
                  <a:pos x="118" y="238"/>
                </a:cxn>
                <a:cxn ang="0">
                  <a:pos x="200" y="132"/>
                </a:cxn>
                <a:cxn ang="0">
                  <a:pos x="118" y="27"/>
                </a:cxn>
                <a:cxn ang="0">
                  <a:pos x="35" y="134"/>
                </a:cxn>
                <a:cxn ang="0">
                  <a:pos x="235" y="130"/>
                </a:cxn>
                <a:cxn ang="0">
                  <a:pos x="235" y="130"/>
                </a:cxn>
                <a:cxn ang="0">
                  <a:pos x="116" y="265"/>
                </a:cxn>
                <a:cxn ang="0">
                  <a:pos x="0" y="135"/>
                </a:cxn>
                <a:cxn ang="0">
                  <a:pos x="119" y="0"/>
                </a:cxn>
                <a:cxn ang="0">
                  <a:pos x="235" y="130"/>
                </a:cxn>
              </a:cxnLst>
              <a:rect l="0" t="0" r="r" b="b"/>
              <a:pathLst>
                <a:path w="235" h="265">
                  <a:moveTo>
                    <a:pt x="35" y="134"/>
                  </a:moveTo>
                  <a:lnTo>
                    <a:pt x="35" y="134"/>
                  </a:lnTo>
                  <a:cubicBezTo>
                    <a:pt x="35" y="189"/>
                    <a:pt x="65" y="238"/>
                    <a:pt x="118" y="238"/>
                  </a:cubicBezTo>
                  <a:cubicBezTo>
                    <a:pt x="170" y="238"/>
                    <a:pt x="200" y="190"/>
                    <a:pt x="200" y="132"/>
                  </a:cubicBezTo>
                  <a:cubicBezTo>
                    <a:pt x="200" y="80"/>
                    <a:pt x="173" y="27"/>
                    <a:pt x="118" y="27"/>
                  </a:cubicBezTo>
                  <a:cubicBezTo>
                    <a:pt x="63" y="27"/>
                    <a:pt x="35" y="78"/>
                    <a:pt x="35" y="134"/>
                  </a:cubicBezTo>
                  <a:close/>
                  <a:moveTo>
                    <a:pt x="235" y="130"/>
                  </a:moveTo>
                  <a:lnTo>
                    <a:pt x="235" y="130"/>
                  </a:lnTo>
                  <a:cubicBezTo>
                    <a:pt x="235" y="218"/>
                    <a:pt x="181" y="265"/>
                    <a:pt x="116" y="265"/>
                  </a:cubicBezTo>
                  <a:cubicBezTo>
                    <a:pt x="48" y="265"/>
                    <a:pt x="0" y="212"/>
                    <a:pt x="0" y="135"/>
                  </a:cubicBezTo>
                  <a:cubicBezTo>
                    <a:pt x="0" y="53"/>
                    <a:pt x="51" y="0"/>
                    <a:pt x="119" y="0"/>
                  </a:cubicBezTo>
                  <a:cubicBezTo>
                    <a:pt x="189" y="0"/>
                    <a:pt x="235" y="54"/>
                    <a:pt x="235" y="130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4279900" y="2698750"/>
              <a:ext cx="133350" cy="247650"/>
            </a:xfrm>
            <a:custGeom>
              <a:avLst/>
              <a:gdLst/>
              <a:ahLst/>
              <a:cxnLst>
                <a:cxn ang="0">
                  <a:pos x="133" y="136"/>
                </a:cxn>
                <a:cxn ang="0">
                  <a:pos x="133" y="136"/>
                </a:cxn>
                <a:cxn ang="0">
                  <a:pos x="34" y="136"/>
                </a:cxn>
                <a:cxn ang="0">
                  <a:pos x="34" y="228"/>
                </a:cxn>
                <a:cxn ang="0">
                  <a:pos x="145" y="228"/>
                </a:cxn>
                <a:cxn ang="0">
                  <a:pos x="145" y="256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139" y="0"/>
                </a:cxn>
                <a:cxn ang="0">
                  <a:pos x="139" y="27"/>
                </a:cxn>
                <a:cxn ang="0">
                  <a:pos x="34" y="27"/>
                </a:cxn>
                <a:cxn ang="0">
                  <a:pos x="34" y="108"/>
                </a:cxn>
                <a:cxn ang="0">
                  <a:pos x="133" y="108"/>
                </a:cxn>
              </a:cxnLst>
              <a:rect l="0" t="0" r="r" b="b"/>
              <a:pathLst>
                <a:path w="145" h="256">
                  <a:moveTo>
                    <a:pt x="133" y="136"/>
                  </a:moveTo>
                  <a:lnTo>
                    <a:pt x="133" y="136"/>
                  </a:lnTo>
                  <a:lnTo>
                    <a:pt x="34" y="136"/>
                  </a:lnTo>
                  <a:lnTo>
                    <a:pt x="34" y="228"/>
                  </a:lnTo>
                  <a:lnTo>
                    <a:pt x="145" y="228"/>
                  </a:lnTo>
                  <a:lnTo>
                    <a:pt x="145" y="256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39" y="27"/>
                  </a:lnTo>
                  <a:lnTo>
                    <a:pt x="34" y="27"/>
                  </a:lnTo>
                  <a:lnTo>
                    <a:pt x="34" y="108"/>
                  </a:lnTo>
                  <a:lnTo>
                    <a:pt x="133" y="10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4452938" y="2698750"/>
              <a:ext cx="177800" cy="247650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118" y="129"/>
                </a:cxn>
                <a:cxn ang="0">
                  <a:pos x="164" y="213"/>
                </a:cxn>
                <a:cxn ang="0">
                  <a:pos x="165" y="212"/>
                </a:cxn>
                <a:cxn ang="0">
                  <a:pos x="161" y="107"/>
                </a:cxn>
                <a:cxn ang="0">
                  <a:pos x="161" y="0"/>
                </a:cxn>
                <a:cxn ang="0">
                  <a:pos x="192" y="0"/>
                </a:cxn>
                <a:cxn ang="0">
                  <a:pos x="192" y="256"/>
                </a:cxn>
                <a:cxn ang="0">
                  <a:pos x="159" y="256"/>
                </a:cxn>
                <a:cxn ang="0">
                  <a:pos x="77" y="126"/>
                </a:cxn>
                <a:cxn ang="0">
                  <a:pos x="30" y="40"/>
                </a:cxn>
                <a:cxn ang="0">
                  <a:pos x="29" y="41"/>
                </a:cxn>
                <a:cxn ang="0">
                  <a:pos x="31" y="147"/>
                </a:cxn>
                <a:cxn ang="0">
                  <a:pos x="31" y="256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lnTo>
                    <a:pt x="0" y="25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118" y="129"/>
                  </a:lnTo>
                  <a:cubicBezTo>
                    <a:pt x="137" y="159"/>
                    <a:pt x="152" y="186"/>
                    <a:pt x="164" y="213"/>
                  </a:cubicBezTo>
                  <a:lnTo>
                    <a:pt x="165" y="212"/>
                  </a:lnTo>
                  <a:cubicBezTo>
                    <a:pt x="162" y="178"/>
                    <a:pt x="161" y="147"/>
                    <a:pt x="161" y="107"/>
                  </a:cubicBezTo>
                  <a:lnTo>
                    <a:pt x="161" y="0"/>
                  </a:lnTo>
                  <a:lnTo>
                    <a:pt x="192" y="0"/>
                  </a:lnTo>
                  <a:lnTo>
                    <a:pt x="192" y="256"/>
                  </a:lnTo>
                  <a:lnTo>
                    <a:pt x="159" y="256"/>
                  </a:lnTo>
                  <a:lnTo>
                    <a:pt x="77" y="126"/>
                  </a:lnTo>
                  <a:cubicBezTo>
                    <a:pt x="60" y="97"/>
                    <a:pt x="42" y="68"/>
                    <a:pt x="30" y="40"/>
                  </a:cubicBezTo>
                  <a:lnTo>
                    <a:pt x="29" y="41"/>
                  </a:lnTo>
                  <a:cubicBezTo>
                    <a:pt x="31" y="73"/>
                    <a:pt x="31" y="104"/>
                    <a:pt x="31" y="147"/>
                  </a:cubicBezTo>
                  <a:lnTo>
                    <a:pt x="31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4684713" y="2698750"/>
              <a:ext cx="30162" cy="247650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33" y="256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256"/>
                </a:cxn>
              </a:cxnLst>
              <a:rect l="0" t="0" r="r" b="b"/>
              <a:pathLst>
                <a:path w="33" h="256">
                  <a:moveTo>
                    <a:pt x="0" y="256"/>
                  </a:moveTo>
                  <a:lnTo>
                    <a:pt x="0" y="256"/>
                  </a:lnTo>
                  <a:lnTo>
                    <a:pt x="33" y="256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4751388" y="2698750"/>
              <a:ext cx="184150" cy="247650"/>
            </a:xfrm>
            <a:custGeom>
              <a:avLst/>
              <a:gdLst/>
              <a:ahLst/>
              <a:cxnLst>
                <a:cxn ang="0">
                  <a:pos x="159" y="256"/>
                </a:cxn>
                <a:cxn ang="0">
                  <a:pos x="159" y="256"/>
                </a:cxn>
                <a:cxn ang="0">
                  <a:pos x="126" y="199"/>
                </a:cxn>
                <a:cxn ang="0">
                  <a:pos x="97" y="149"/>
                </a:cxn>
                <a:cxn ang="0">
                  <a:pos x="96" y="149"/>
                </a:cxn>
                <a:cxn ang="0">
                  <a:pos x="68" y="200"/>
                </a:cxn>
                <a:cxn ang="0">
                  <a:pos x="38" y="256"/>
                </a:cxn>
                <a:cxn ang="0">
                  <a:pos x="0" y="256"/>
                </a:cxn>
                <a:cxn ang="0">
                  <a:pos x="78" y="126"/>
                </a:cxn>
                <a:cxn ang="0">
                  <a:pos x="3" y="0"/>
                </a:cxn>
                <a:cxn ang="0">
                  <a:pos x="41" y="0"/>
                </a:cxn>
                <a:cxn ang="0">
                  <a:pos x="75" y="60"/>
                </a:cxn>
                <a:cxn ang="0">
                  <a:pos x="98" y="103"/>
                </a:cxn>
                <a:cxn ang="0">
                  <a:pos x="100" y="103"/>
                </a:cxn>
                <a:cxn ang="0">
                  <a:pos x="123" y="60"/>
                </a:cxn>
                <a:cxn ang="0">
                  <a:pos x="157" y="0"/>
                </a:cxn>
                <a:cxn ang="0">
                  <a:pos x="196" y="0"/>
                </a:cxn>
                <a:cxn ang="0">
                  <a:pos x="118" y="124"/>
                </a:cxn>
                <a:cxn ang="0">
                  <a:pos x="198" y="256"/>
                </a:cxn>
              </a:cxnLst>
              <a:rect l="0" t="0" r="r" b="b"/>
              <a:pathLst>
                <a:path w="198" h="256">
                  <a:moveTo>
                    <a:pt x="159" y="256"/>
                  </a:moveTo>
                  <a:lnTo>
                    <a:pt x="159" y="256"/>
                  </a:lnTo>
                  <a:lnTo>
                    <a:pt x="126" y="199"/>
                  </a:lnTo>
                  <a:cubicBezTo>
                    <a:pt x="113" y="178"/>
                    <a:pt x="105" y="164"/>
                    <a:pt x="97" y="149"/>
                  </a:cubicBezTo>
                  <a:lnTo>
                    <a:pt x="96" y="149"/>
                  </a:lnTo>
                  <a:cubicBezTo>
                    <a:pt x="89" y="164"/>
                    <a:pt x="81" y="177"/>
                    <a:pt x="68" y="200"/>
                  </a:cubicBezTo>
                  <a:lnTo>
                    <a:pt x="38" y="256"/>
                  </a:lnTo>
                  <a:lnTo>
                    <a:pt x="0" y="256"/>
                  </a:lnTo>
                  <a:lnTo>
                    <a:pt x="78" y="126"/>
                  </a:lnTo>
                  <a:lnTo>
                    <a:pt x="3" y="0"/>
                  </a:lnTo>
                  <a:lnTo>
                    <a:pt x="41" y="0"/>
                  </a:lnTo>
                  <a:lnTo>
                    <a:pt x="75" y="60"/>
                  </a:lnTo>
                  <a:cubicBezTo>
                    <a:pt x="84" y="77"/>
                    <a:pt x="92" y="89"/>
                    <a:pt x="98" y="103"/>
                  </a:cubicBezTo>
                  <a:lnTo>
                    <a:pt x="100" y="103"/>
                  </a:lnTo>
                  <a:cubicBezTo>
                    <a:pt x="107" y="88"/>
                    <a:pt x="113" y="76"/>
                    <a:pt x="123" y="60"/>
                  </a:cubicBezTo>
                  <a:lnTo>
                    <a:pt x="157" y="0"/>
                  </a:lnTo>
                  <a:lnTo>
                    <a:pt x="196" y="0"/>
                  </a:lnTo>
                  <a:lnTo>
                    <a:pt x="118" y="124"/>
                  </a:lnTo>
                  <a:lnTo>
                    <a:pt x="198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4960938" y="2698750"/>
              <a:ext cx="261937" cy="247650"/>
            </a:xfrm>
            <a:custGeom>
              <a:avLst/>
              <a:gdLst/>
              <a:ahLst/>
              <a:cxnLst>
                <a:cxn ang="0">
                  <a:pos x="222" y="158"/>
                </a:cxn>
                <a:cxn ang="0">
                  <a:pos x="222" y="158"/>
                </a:cxn>
                <a:cxn ang="0">
                  <a:pos x="220" y="53"/>
                </a:cxn>
                <a:cxn ang="0">
                  <a:pos x="219" y="53"/>
                </a:cxn>
                <a:cxn ang="0">
                  <a:pos x="190" y="152"/>
                </a:cxn>
                <a:cxn ang="0">
                  <a:pos x="159" y="252"/>
                </a:cxn>
                <a:cxn ang="0">
                  <a:pos x="114" y="252"/>
                </a:cxn>
                <a:cxn ang="0">
                  <a:pos x="86" y="153"/>
                </a:cxn>
                <a:cxn ang="0">
                  <a:pos x="63" y="53"/>
                </a:cxn>
                <a:cxn ang="0">
                  <a:pos x="62" y="53"/>
                </a:cxn>
                <a:cxn ang="0">
                  <a:pos x="58" y="159"/>
                </a:cxn>
                <a:cxn ang="0">
                  <a:pos x="53" y="256"/>
                </a:cxn>
                <a:cxn ang="0">
                  <a:pos x="0" y="256"/>
                </a:cxn>
                <a:cxn ang="0">
                  <a:pos x="16" y="0"/>
                </a:cxn>
                <a:cxn ang="0">
                  <a:pos x="93" y="0"/>
                </a:cxn>
                <a:cxn ang="0">
                  <a:pos x="118" y="85"/>
                </a:cxn>
                <a:cxn ang="0">
                  <a:pos x="140" y="177"/>
                </a:cxn>
                <a:cxn ang="0">
                  <a:pos x="142" y="177"/>
                </a:cxn>
                <a:cxn ang="0">
                  <a:pos x="166" y="85"/>
                </a:cxn>
                <a:cxn ang="0">
                  <a:pos x="193" y="0"/>
                </a:cxn>
                <a:cxn ang="0">
                  <a:pos x="269" y="0"/>
                </a:cxn>
                <a:cxn ang="0">
                  <a:pos x="283" y="256"/>
                </a:cxn>
                <a:cxn ang="0">
                  <a:pos x="226" y="256"/>
                </a:cxn>
              </a:cxnLst>
              <a:rect l="0" t="0" r="r" b="b"/>
              <a:pathLst>
                <a:path w="283" h="256">
                  <a:moveTo>
                    <a:pt x="222" y="158"/>
                  </a:moveTo>
                  <a:lnTo>
                    <a:pt x="222" y="158"/>
                  </a:lnTo>
                  <a:cubicBezTo>
                    <a:pt x="221" y="127"/>
                    <a:pt x="220" y="90"/>
                    <a:pt x="220" y="53"/>
                  </a:cubicBezTo>
                  <a:lnTo>
                    <a:pt x="219" y="53"/>
                  </a:lnTo>
                  <a:cubicBezTo>
                    <a:pt x="211" y="85"/>
                    <a:pt x="200" y="122"/>
                    <a:pt x="190" y="152"/>
                  </a:cubicBezTo>
                  <a:lnTo>
                    <a:pt x="159" y="252"/>
                  </a:lnTo>
                  <a:lnTo>
                    <a:pt x="114" y="252"/>
                  </a:lnTo>
                  <a:lnTo>
                    <a:pt x="86" y="153"/>
                  </a:lnTo>
                  <a:cubicBezTo>
                    <a:pt x="78" y="123"/>
                    <a:pt x="70" y="86"/>
                    <a:pt x="63" y="53"/>
                  </a:cubicBezTo>
                  <a:lnTo>
                    <a:pt x="62" y="53"/>
                  </a:lnTo>
                  <a:cubicBezTo>
                    <a:pt x="61" y="87"/>
                    <a:pt x="60" y="127"/>
                    <a:pt x="58" y="159"/>
                  </a:cubicBezTo>
                  <a:lnTo>
                    <a:pt x="53" y="256"/>
                  </a:lnTo>
                  <a:lnTo>
                    <a:pt x="0" y="256"/>
                  </a:lnTo>
                  <a:lnTo>
                    <a:pt x="16" y="0"/>
                  </a:lnTo>
                  <a:lnTo>
                    <a:pt x="93" y="0"/>
                  </a:lnTo>
                  <a:lnTo>
                    <a:pt x="118" y="85"/>
                  </a:lnTo>
                  <a:cubicBezTo>
                    <a:pt x="127" y="115"/>
                    <a:pt x="134" y="147"/>
                    <a:pt x="140" y="177"/>
                  </a:cubicBezTo>
                  <a:lnTo>
                    <a:pt x="142" y="177"/>
                  </a:lnTo>
                  <a:cubicBezTo>
                    <a:pt x="148" y="147"/>
                    <a:pt x="157" y="113"/>
                    <a:pt x="166" y="85"/>
                  </a:cubicBezTo>
                  <a:lnTo>
                    <a:pt x="193" y="0"/>
                  </a:lnTo>
                  <a:lnTo>
                    <a:pt x="269" y="0"/>
                  </a:lnTo>
                  <a:lnTo>
                    <a:pt x="283" y="256"/>
                  </a:lnTo>
                  <a:lnTo>
                    <a:pt x="226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9"/>
            <p:cNvSpPr>
              <a:spLocks noEditPoints="1"/>
            </p:cNvSpPr>
            <p:nvPr/>
          </p:nvSpPr>
          <p:spPr bwMode="auto">
            <a:xfrm>
              <a:off x="5246688" y="2698750"/>
              <a:ext cx="215900" cy="247650"/>
            </a:xfrm>
            <a:custGeom>
              <a:avLst/>
              <a:gdLst/>
              <a:ahLst/>
              <a:cxnLst>
                <a:cxn ang="0">
                  <a:pos x="143" y="147"/>
                </a:cxn>
                <a:cxn ang="0">
                  <a:pos x="143" y="147"/>
                </a:cxn>
                <a:cxn ang="0">
                  <a:pos x="127" y="92"/>
                </a:cxn>
                <a:cxn ang="0">
                  <a:pos x="114" y="43"/>
                </a:cxn>
                <a:cxn ang="0">
                  <a:pos x="114" y="43"/>
                </a:cxn>
                <a:cxn ang="0">
                  <a:pos x="102" y="92"/>
                </a:cxn>
                <a:cxn ang="0">
                  <a:pos x="86" y="147"/>
                </a:cxn>
                <a:cxn ang="0">
                  <a:pos x="143" y="147"/>
                </a:cxn>
                <a:cxn ang="0">
                  <a:pos x="78" y="190"/>
                </a:cxn>
                <a:cxn ang="0">
                  <a:pos x="78" y="190"/>
                </a:cxn>
                <a:cxn ang="0">
                  <a:pos x="60" y="256"/>
                </a:cxn>
                <a:cxn ang="0">
                  <a:pos x="0" y="256"/>
                </a:cxn>
                <a:cxn ang="0">
                  <a:pos x="78" y="0"/>
                </a:cxn>
                <a:cxn ang="0">
                  <a:pos x="154" y="0"/>
                </a:cxn>
                <a:cxn ang="0">
                  <a:pos x="234" y="256"/>
                </a:cxn>
                <a:cxn ang="0">
                  <a:pos x="171" y="256"/>
                </a:cxn>
                <a:cxn ang="0">
                  <a:pos x="152" y="190"/>
                </a:cxn>
              </a:cxnLst>
              <a:rect l="0" t="0" r="r" b="b"/>
              <a:pathLst>
                <a:path w="234" h="256">
                  <a:moveTo>
                    <a:pt x="143" y="147"/>
                  </a:moveTo>
                  <a:lnTo>
                    <a:pt x="143" y="147"/>
                  </a:lnTo>
                  <a:lnTo>
                    <a:pt x="127" y="92"/>
                  </a:lnTo>
                  <a:cubicBezTo>
                    <a:pt x="123" y="77"/>
                    <a:pt x="118" y="58"/>
                    <a:pt x="114" y="43"/>
                  </a:cubicBezTo>
                  <a:lnTo>
                    <a:pt x="114" y="43"/>
                  </a:lnTo>
                  <a:cubicBezTo>
                    <a:pt x="110" y="58"/>
                    <a:pt x="106" y="78"/>
                    <a:pt x="102" y="92"/>
                  </a:cubicBezTo>
                  <a:lnTo>
                    <a:pt x="86" y="147"/>
                  </a:lnTo>
                  <a:lnTo>
                    <a:pt x="143" y="147"/>
                  </a:lnTo>
                  <a:close/>
                  <a:moveTo>
                    <a:pt x="78" y="190"/>
                  </a:moveTo>
                  <a:lnTo>
                    <a:pt x="78" y="190"/>
                  </a:lnTo>
                  <a:lnTo>
                    <a:pt x="60" y="256"/>
                  </a:lnTo>
                  <a:lnTo>
                    <a:pt x="0" y="256"/>
                  </a:lnTo>
                  <a:lnTo>
                    <a:pt x="78" y="0"/>
                  </a:lnTo>
                  <a:lnTo>
                    <a:pt x="154" y="0"/>
                  </a:lnTo>
                  <a:lnTo>
                    <a:pt x="234" y="256"/>
                  </a:lnTo>
                  <a:lnTo>
                    <a:pt x="171" y="256"/>
                  </a:lnTo>
                  <a:lnTo>
                    <a:pt x="152" y="190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494338" y="2695575"/>
              <a:ext cx="179387" cy="249238"/>
            </a:xfrm>
            <a:custGeom>
              <a:avLst/>
              <a:gdLst/>
              <a:ahLst/>
              <a:cxnLst>
                <a:cxn ang="0">
                  <a:pos x="57" y="115"/>
                </a:cxn>
                <a:cxn ang="0">
                  <a:pos x="57" y="115"/>
                </a:cxn>
                <a:cxn ang="0">
                  <a:pos x="80" y="115"/>
                </a:cxn>
                <a:cxn ang="0">
                  <a:pos x="126" y="79"/>
                </a:cxn>
                <a:cxn ang="0">
                  <a:pos x="84" y="43"/>
                </a:cxn>
                <a:cxn ang="0">
                  <a:pos x="57" y="45"/>
                </a:cxn>
                <a:cxn ang="0">
                  <a:pos x="57" y="11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77" y="0"/>
                </a:cxn>
                <a:cxn ang="0">
                  <a:pos x="160" y="20"/>
                </a:cxn>
                <a:cxn ang="0">
                  <a:pos x="184" y="74"/>
                </a:cxn>
                <a:cxn ang="0">
                  <a:pos x="139" y="137"/>
                </a:cxn>
                <a:cxn ang="0">
                  <a:pos x="139" y="138"/>
                </a:cxn>
                <a:cxn ang="0">
                  <a:pos x="173" y="185"/>
                </a:cxn>
                <a:cxn ang="0">
                  <a:pos x="194" y="258"/>
                </a:cxn>
                <a:cxn ang="0">
                  <a:pos x="134" y="258"/>
                </a:cxn>
                <a:cxn ang="0">
                  <a:pos x="117" y="198"/>
                </a:cxn>
                <a:cxn ang="0">
                  <a:pos x="74" y="157"/>
                </a:cxn>
                <a:cxn ang="0">
                  <a:pos x="57" y="157"/>
                </a:cxn>
                <a:cxn ang="0">
                  <a:pos x="57" y="258"/>
                </a:cxn>
                <a:cxn ang="0">
                  <a:pos x="0" y="258"/>
                </a:cxn>
              </a:cxnLst>
              <a:rect l="0" t="0" r="r" b="b"/>
              <a:pathLst>
                <a:path w="194" h="258">
                  <a:moveTo>
                    <a:pt x="57" y="115"/>
                  </a:moveTo>
                  <a:lnTo>
                    <a:pt x="57" y="115"/>
                  </a:lnTo>
                  <a:lnTo>
                    <a:pt x="80" y="115"/>
                  </a:lnTo>
                  <a:cubicBezTo>
                    <a:pt x="109" y="115"/>
                    <a:pt x="126" y="101"/>
                    <a:pt x="126" y="79"/>
                  </a:cubicBezTo>
                  <a:cubicBezTo>
                    <a:pt x="126" y="55"/>
                    <a:pt x="110" y="43"/>
                    <a:pt x="84" y="43"/>
                  </a:cubicBezTo>
                  <a:cubicBezTo>
                    <a:pt x="70" y="43"/>
                    <a:pt x="62" y="44"/>
                    <a:pt x="57" y="45"/>
                  </a:cubicBezTo>
                  <a:lnTo>
                    <a:pt x="57" y="115"/>
                  </a:lnTo>
                  <a:close/>
                  <a:moveTo>
                    <a:pt x="0" y="5"/>
                  </a:moveTo>
                  <a:lnTo>
                    <a:pt x="0" y="5"/>
                  </a:lnTo>
                  <a:cubicBezTo>
                    <a:pt x="19" y="2"/>
                    <a:pt x="46" y="0"/>
                    <a:pt x="77" y="0"/>
                  </a:cubicBezTo>
                  <a:cubicBezTo>
                    <a:pt x="115" y="0"/>
                    <a:pt x="142" y="5"/>
                    <a:pt x="160" y="20"/>
                  </a:cubicBezTo>
                  <a:cubicBezTo>
                    <a:pt x="176" y="32"/>
                    <a:pt x="184" y="50"/>
                    <a:pt x="184" y="74"/>
                  </a:cubicBezTo>
                  <a:cubicBezTo>
                    <a:pt x="184" y="106"/>
                    <a:pt x="161" y="129"/>
                    <a:pt x="139" y="137"/>
                  </a:cubicBezTo>
                  <a:lnTo>
                    <a:pt x="139" y="138"/>
                  </a:lnTo>
                  <a:cubicBezTo>
                    <a:pt x="157" y="145"/>
                    <a:pt x="167" y="162"/>
                    <a:pt x="173" y="185"/>
                  </a:cubicBezTo>
                  <a:cubicBezTo>
                    <a:pt x="181" y="215"/>
                    <a:pt x="189" y="248"/>
                    <a:pt x="194" y="258"/>
                  </a:cubicBezTo>
                  <a:lnTo>
                    <a:pt x="134" y="258"/>
                  </a:lnTo>
                  <a:cubicBezTo>
                    <a:pt x="130" y="250"/>
                    <a:pt x="124" y="230"/>
                    <a:pt x="117" y="198"/>
                  </a:cubicBezTo>
                  <a:cubicBezTo>
                    <a:pt x="109" y="166"/>
                    <a:pt x="98" y="158"/>
                    <a:pt x="74" y="157"/>
                  </a:cubicBezTo>
                  <a:lnTo>
                    <a:pt x="57" y="157"/>
                  </a:lnTo>
                  <a:lnTo>
                    <a:pt x="57" y="258"/>
                  </a:lnTo>
                  <a:lnTo>
                    <a:pt x="0" y="25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5684838" y="2698750"/>
              <a:ext cx="182562" cy="247650"/>
            </a:xfrm>
            <a:custGeom>
              <a:avLst/>
              <a:gdLst/>
              <a:ahLst/>
              <a:cxnLst>
                <a:cxn ang="0">
                  <a:pos x="69" y="48"/>
                </a:cxn>
                <a:cxn ang="0">
                  <a:pos x="69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97" y="0"/>
                </a:cxn>
                <a:cxn ang="0">
                  <a:pos x="197" y="48"/>
                </a:cxn>
                <a:cxn ang="0">
                  <a:pos x="127" y="48"/>
                </a:cxn>
                <a:cxn ang="0">
                  <a:pos x="127" y="256"/>
                </a:cxn>
                <a:cxn ang="0">
                  <a:pos x="69" y="256"/>
                </a:cxn>
              </a:cxnLst>
              <a:rect l="0" t="0" r="r" b="b"/>
              <a:pathLst>
                <a:path w="197" h="256">
                  <a:moveTo>
                    <a:pt x="69" y="48"/>
                  </a:moveTo>
                  <a:lnTo>
                    <a:pt x="69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97" y="0"/>
                  </a:lnTo>
                  <a:lnTo>
                    <a:pt x="197" y="48"/>
                  </a:lnTo>
                  <a:lnTo>
                    <a:pt x="127" y="48"/>
                  </a:lnTo>
                  <a:lnTo>
                    <a:pt x="127" y="256"/>
                  </a:lnTo>
                  <a:lnTo>
                    <a:pt x="69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800" y="342781"/>
            <a:ext cx="7848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                      :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facilitate transactions between tenants and buyers and it does this through its innovative Affinity Program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8130" name="Picture 2" descr="hold the world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0"/>
            <a:ext cx="2819400" cy="2023181"/>
          </a:xfrm>
          <a:prstGeom prst="rect">
            <a:avLst/>
          </a:prstGeom>
          <a:noFill/>
        </p:spPr>
      </p:pic>
      <p:pic>
        <p:nvPicPr>
          <p:cNvPr id="48132" name="Picture 4" descr="tradesho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572000"/>
            <a:ext cx="4267200" cy="1995311"/>
          </a:xfrm>
          <a:prstGeom prst="rect">
            <a:avLst/>
          </a:prstGeom>
          <a:noFill/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04800" y="1371600"/>
            <a:ext cx="4419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Legal Services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29002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Logistics and Warehousing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29002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Human Resources and Operations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29002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Trade Events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29002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29002"/>
                </a:solidFill>
                <a:effectLst/>
                <a:latin typeface="Aharoni" pitchFamily="2" charset="-79"/>
                <a:cs typeface="Aharoni" pitchFamily="2" charset="-79"/>
              </a:rPr>
              <a:t>Marketing Services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C29002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86986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rbanomnibus.net/redux/wp-content/uploads/2011/11/megapolitan-amer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013677" cy="4876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PhoenixMart: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Location, Location, Location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0788" y="3791894"/>
            <a:ext cx="838200" cy="228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19200"/>
            <a:ext cx="754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Top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10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Economic Growth in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2012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Job Creation: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49,000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in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2012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;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60,000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in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2013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Among the highest for population growth from other states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Real estate market in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h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igh demand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More efficient business operations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04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Why Arizona + Sun Corridor?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343400"/>
            <a:ext cx="3619500" cy="20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i.azcentral.com/i/sized/0/C/D/e298/j350/PHP4CC12D4F60DC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4343400"/>
            <a:ext cx="3096491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cronkitenews.asu.edu/assets/images/11/10/07-rail-jobs-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793719"/>
            <a:ext cx="3200400" cy="375948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4708255" cy="546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5181600" y="304800"/>
            <a:ext cx="3733800" cy="2362200"/>
            <a:chOff x="5029200" y="3200400"/>
            <a:chExt cx="3995215" cy="259080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200400"/>
              <a:ext cx="2014015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200400"/>
              <a:ext cx="2026024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228600" y="152400"/>
            <a:ext cx="510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PhoenixMart: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at the heart of Sun Corridor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913706" y="4742506"/>
            <a:ext cx="1335388" cy="276999"/>
            <a:chOff x="2913706" y="4742506"/>
            <a:chExt cx="1335388" cy="276999"/>
          </a:xfrm>
        </p:grpSpPr>
        <p:sp>
          <p:nvSpPr>
            <p:cNvPr id="18" name="5-Point Star 17"/>
            <p:cNvSpPr/>
            <p:nvPr/>
          </p:nvSpPr>
          <p:spPr>
            <a:xfrm>
              <a:off x="2913706" y="4773441"/>
              <a:ext cx="152400" cy="1524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29894" y="4742506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PhoenixMart</a:t>
              </a:r>
              <a:endParaRPr lang="en-US" sz="1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001000" y="1676400"/>
            <a:ext cx="1447800" cy="246221"/>
            <a:chOff x="2913706" y="4742506"/>
            <a:chExt cx="1335388" cy="246221"/>
          </a:xfrm>
        </p:grpSpPr>
        <p:sp>
          <p:nvSpPr>
            <p:cNvPr id="22" name="5-Point Star 21"/>
            <p:cNvSpPr/>
            <p:nvPr/>
          </p:nvSpPr>
          <p:spPr>
            <a:xfrm>
              <a:off x="2913706" y="4773441"/>
              <a:ext cx="152400" cy="152400"/>
            </a:xfrm>
            <a:prstGeom prst="star5">
              <a:avLst/>
            </a:prstGeom>
            <a:solidFill>
              <a:srgbClr val="C69302"/>
            </a:solidFill>
            <a:ln>
              <a:solidFill>
                <a:srgbClr val="C693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29894" y="4742506"/>
              <a:ext cx="121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C69302"/>
                  </a:solidFill>
                  <a:latin typeface="Aharoni" pitchFamily="2" charset="-79"/>
                  <a:cs typeface="Aharoni" pitchFamily="2" charset="-79"/>
                </a:rPr>
                <a:t>PhoenixMart</a:t>
              </a:r>
              <a:endParaRPr lang="en-US" sz="1000" dirty="0">
                <a:solidFill>
                  <a:srgbClr val="C69302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10400" y="4572000"/>
            <a:ext cx="1335388" cy="276999"/>
            <a:chOff x="2913706" y="4742506"/>
            <a:chExt cx="1335388" cy="276999"/>
          </a:xfrm>
        </p:grpSpPr>
        <p:sp>
          <p:nvSpPr>
            <p:cNvPr id="28" name="5-Point Star 27"/>
            <p:cNvSpPr/>
            <p:nvPr/>
          </p:nvSpPr>
          <p:spPr>
            <a:xfrm>
              <a:off x="2913706" y="4773441"/>
              <a:ext cx="152400" cy="1524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29894" y="4742506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haroni" pitchFamily="2" charset="-79"/>
                  <a:cs typeface="Aharoni" pitchFamily="2" charset="-79"/>
                </a:rPr>
                <a:t>PhoenixMart</a:t>
              </a:r>
              <a:endParaRPr lang="en-US" sz="1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H\Desktop\AZS\PPT\CasaGrande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8524326" cy="533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Casa Grande: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2012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7053" y="3737995"/>
            <a:ext cx="457200" cy="45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0" y="3733800"/>
            <a:ext cx="457200" cy="4572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6764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 (China)</a:t>
            </a:r>
          </a:p>
          <a:p>
            <a:pPr algn="ctr"/>
            <a:endParaRPr lang="en-US" sz="44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3600" dirty="0" smtClean="0">
                <a:latin typeface="Aharoni" pitchFamily="2" charset="-79"/>
                <a:cs typeface="Aharoni" pitchFamily="2" charset="-79"/>
              </a:rPr>
              <a:t>Dragon Mart (Dubai)</a:t>
            </a:r>
          </a:p>
          <a:p>
            <a:pPr algn="ctr"/>
            <a:endParaRPr lang="en-US" sz="36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4400" dirty="0" smtClean="0">
                <a:latin typeface="Aharoni" pitchFamily="2" charset="-79"/>
                <a:cs typeface="Aharoni" pitchFamily="2" charset="-79"/>
              </a:rPr>
              <a:t>PhoenixMart (USA)</a:t>
            </a:r>
            <a:endParaRPr lang="en-US" sz="4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267200" y="2209800"/>
            <a:ext cx="304800" cy="685800"/>
          </a:xfrm>
          <a:prstGeom prst="downArrow">
            <a:avLst/>
          </a:prstGeom>
          <a:noFill/>
          <a:ln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4191000" y="3352800"/>
            <a:ext cx="457200" cy="685800"/>
          </a:xfrm>
          <a:prstGeom prst="downArrow">
            <a:avLst/>
          </a:prstGeom>
          <a:noFill/>
          <a:ln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ZSOURING 1\Downloads\Land Use Map 202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458200" cy="54257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Aharoni" pitchFamily="2" charset="-79"/>
                <a:ea typeface="华文楷体" pitchFamily="2" charset="-122"/>
                <a:cs typeface="Aharoni" pitchFamily="2" charset="-79"/>
              </a:rPr>
              <a:t>Casa Grande: </a:t>
            </a:r>
            <a:r>
              <a:rPr lang="en-US" altLang="zh-CN" sz="2400" b="1" dirty="0" smtClean="0">
                <a:latin typeface="Aharoni" pitchFamily="2" charset="-79"/>
                <a:ea typeface="华文楷体" pitchFamily="2" charset="-122"/>
                <a:cs typeface="Aharoni" pitchFamily="2" charset="-79"/>
              </a:rPr>
              <a:t>Development Plan</a:t>
            </a:r>
            <a:endParaRPr lang="en-US" sz="2400" b="1" dirty="0">
              <a:latin typeface="Aharoni" pitchFamily="2" charset="-79"/>
              <a:ea typeface="华文楷体" pitchFamily="2" charset="-122"/>
              <a:cs typeface="Aharoni" pitchFamily="2" charset="-79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5410200" y="2895600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7162800" y="36576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62459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haroni" pitchFamily="2" charset="-79"/>
                <a:ea typeface="华文楷体" pitchFamily="2" charset="-122"/>
                <a:cs typeface="Aharoni" pitchFamily="2" charset="-79"/>
              </a:rPr>
              <a:t>PhoenixMart</a:t>
            </a:r>
            <a:endParaRPr lang="en-US" sz="1100" b="1" dirty="0">
              <a:solidFill>
                <a:srgbClr val="FF0000"/>
              </a:solidFill>
              <a:latin typeface="Aharoni" pitchFamily="2" charset="-79"/>
              <a:ea typeface="华文楷体" pitchFamily="2" charset="-122"/>
              <a:cs typeface="Aharoni" pitchFamily="2" charset="-79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29200" y="2971800"/>
            <a:ext cx="228600" cy="304800"/>
          </a:xfrm>
          <a:prstGeom prst="rect">
            <a:avLst/>
          </a:prstGeom>
          <a:noFill/>
          <a:ln>
            <a:solidFill>
              <a:srgbClr val="036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>
          <a:xfrm flipV="1">
            <a:off x="5143500" y="1981200"/>
            <a:ext cx="571500" cy="990600"/>
          </a:xfrm>
          <a:prstGeom prst="straightConnector1">
            <a:avLst/>
          </a:prstGeom>
          <a:ln w="12700">
            <a:solidFill>
              <a:srgbClr val="03651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53000" y="1981200"/>
            <a:ext cx="1905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华文楷体" pitchFamily="2" charset="-122"/>
                <a:cs typeface="Aharoni" pitchFamily="2" charset="-79"/>
              </a:rPr>
              <a:t>Shopping Mall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华文楷体" pitchFamily="2" charset="-122"/>
              <a:cs typeface="Aharoni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990600"/>
            <a:ext cx="1752600" cy="93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5029200" y="3352800"/>
            <a:ext cx="381000" cy="533400"/>
          </a:xfrm>
          <a:prstGeom prst="rect">
            <a:avLst/>
          </a:prstGeom>
          <a:noFill/>
          <a:ln>
            <a:solidFill>
              <a:srgbClr val="036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05400" y="4648200"/>
            <a:ext cx="1600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华文楷体" pitchFamily="2" charset="-122"/>
                <a:cs typeface="Aharoni" pitchFamily="2" charset="-79"/>
              </a:rPr>
              <a:t>Golf Club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华文楷体" pitchFamily="2" charset="-122"/>
              <a:cs typeface="Aharoni" pitchFamily="2" charset="-79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953000"/>
            <a:ext cx="1371600" cy="102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953000"/>
            <a:ext cx="1828800" cy="102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>
            <a:stCxn id="24" idx="2"/>
          </p:cNvCxnSpPr>
          <p:nvPr/>
        </p:nvCxnSpPr>
        <p:spPr>
          <a:xfrm>
            <a:off x="5219700" y="3886200"/>
            <a:ext cx="5715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800600" cy="475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PhoenixMart: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Development Plan &amp; Building Design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990600"/>
            <a:ext cx="3923595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722" y="2514600"/>
            <a:ext cx="3940813" cy="142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5068834" y="4056706"/>
            <a:ext cx="3962754" cy="1447801"/>
            <a:chOff x="5029200" y="4495800"/>
            <a:chExt cx="3962754" cy="1447801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34200" y="4495800"/>
              <a:ext cx="205775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9200" y="4495801"/>
              <a:ext cx="19050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457200" y="5638800"/>
            <a:ext cx="845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585 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acres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of master-planned community;</a:t>
            </a:r>
            <a:r>
              <a:rPr lang="en-US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1.7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million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square feet of multi-functional wholesale, retail, entertainment and convention center space.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85279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PhoenixMart: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Floor Plan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05200"/>
            <a:ext cx="744920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729761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1524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PhoenixMart: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Economic Impact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19800" y="2667000"/>
            <a:ext cx="609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267200" y="4648200"/>
            <a:ext cx="7620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172200" y="4648200"/>
            <a:ext cx="7620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239347" y="4325294"/>
            <a:ext cx="609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\AppData\Roaming\Tencent\Users\877973840\QQ\WinTemp\RichOle\PX$4AY_%T`G1S83N9FWDF$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2999"/>
            <a:ext cx="8305800" cy="5576415"/>
          </a:xfrm>
          <a:prstGeom prst="rect">
            <a:avLst/>
          </a:prstGeom>
          <a:noFill/>
        </p:spPr>
      </p:pic>
      <p:grpSp>
        <p:nvGrpSpPr>
          <p:cNvPr id="6" name="Group 36"/>
          <p:cNvGrpSpPr/>
          <p:nvPr/>
        </p:nvGrpSpPr>
        <p:grpSpPr>
          <a:xfrm>
            <a:off x="2133600" y="381000"/>
            <a:ext cx="5127282" cy="1201094"/>
            <a:chOff x="2873718" y="2456506"/>
            <a:chExt cx="2993682" cy="728019"/>
          </a:xfrm>
        </p:grpSpPr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236913" y="2714625"/>
              <a:ext cx="153987" cy="41275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7"/>
                </a:cxn>
                <a:cxn ang="0">
                  <a:pos x="63" y="41"/>
                </a:cxn>
                <a:cxn ang="0">
                  <a:pos x="166" y="29"/>
                </a:cxn>
                <a:cxn ang="0">
                  <a:pos x="100" y="5"/>
                </a:cxn>
                <a:cxn ang="0">
                  <a:pos x="0" y="6"/>
                </a:cxn>
              </a:cxnLst>
              <a:rect l="0" t="0" r="r" b="b"/>
              <a:pathLst>
                <a:path w="166" h="42">
                  <a:moveTo>
                    <a:pt x="1" y="7"/>
                  </a:moveTo>
                  <a:lnTo>
                    <a:pt x="1" y="7"/>
                  </a:lnTo>
                  <a:cubicBezTo>
                    <a:pt x="1" y="7"/>
                    <a:pt x="10" y="42"/>
                    <a:pt x="63" y="41"/>
                  </a:cubicBezTo>
                  <a:cubicBezTo>
                    <a:pt x="115" y="40"/>
                    <a:pt x="90" y="17"/>
                    <a:pt x="166" y="29"/>
                  </a:cubicBezTo>
                  <a:cubicBezTo>
                    <a:pt x="166" y="29"/>
                    <a:pt x="126" y="0"/>
                    <a:pt x="100" y="5"/>
                  </a:cubicBezTo>
                  <a:cubicBezTo>
                    <a:pt x="74" y="11"/>
                    <a:pt x="31" y="35"/>
                    <a:pt x="0" y="6"/>
                  </a:cubicBez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9"/>
            <p:cNvSpPr>
              <a:spLocks/>
            </p:cNvSpPr>
            <p:nvPr/>
          </p:nvSpPr>
          <p:spPr bwMode="auto">
            <a:xfrm>
              <a:off x="2943225" y="2613025"/>
              <a:ext cx="631825" cy="571500"/>
            </a:xfrm>
            <a:custGeom>
              <a:avLst/>
              <a:gdLst/>
              <a:ahLst/>
              <a:cxnLst>
                <a:cxn ang="0">
                  <a:pos x="285" y="230"/>
                </a:cxn>
                <a:cxn ang="0">
                  <a:pos x="285" y="230"/>
                </a:cxn>
                <a:cxn ang="0">
                  <a:pos x="367" y="218"/>
                </a:cxn>
                <a:cxn ang="0">
                  <a:pos x="438" y="294"/>
                </a:cxn>
                <a:cxn ang="0">
                  <a:pos x="343" y="402"/>
                </a:cxn>
                <a:cxn ang="0">
                  <a:pos x="204" y="272"/>
                </a:cxn>
                <a:cxn ang="0">
                  <a:pos x="359" y="90"/>
                </a:cxn>
                <a:cxn ang="0">
                  <a:pos x="602" y="433"/>
                </a:cxn>
                <a:cxn ang="0">
                  <a:pos x="331" y="29"/>
                </a:cxn>
                <a:cxn ang="0">
                  <a:pos x="116" y="238"/>
                </a:cxn>
                <a:cxn ang="0">
                  <a:pos x="465" y="448"/>
                </a:cxn>
                <a:cxn ang="0">
                  <a:pos x="325" y="519"/>
                </a:cxn>
                <a:cxn ang="0">
                  <a:pos x="0" y="326"/>
                </a:cxn>
                <a:cxn ang="0">
                  <a:pos x="243" y="560"/>
                </a:cxn>
                <a:cxn ang="0">
                  <a:pos x="547" y="396"/>
                </a:cxn>
                <a:cxn ang="0">
                  <a:pos x="451" y="196"/>
                </a:cxn>
                <a:cxn ang="0">
                  <a:pos x="285" y="230"/>
                </a:cxn>
              </a:cxnLst>
              <a:rect l="0" t="0" r="r" b="b"/>
              <a:pathLst>
                <a:path w="682" h="592">
                  <a:moveTo>
                    <a:pt x="285" y="230"/>
                  </a:moveTo>
                  <a:lnTo>
                    <a:pt x="285" y="230"/>
                  </a:lnTo>
                  <a:cubicBezTo>
                    <a:pt x="285" y="230"/>
                    <a:pt x="331" y="208"/>
                    <a:pt x="367" y="218"/>
                  </a:cubicBezTo>
                  <a:cubicBezTo>
                    <a:pt x="403" y="229"/>
                    <a:pt x="432" y="251"/>
                    <a:pt x="438" y="294"/>
                  </a:cubicBezTo>
                  <a:cubicBezTo>
                    <a:pt x="444" y="336"/>
                    <a:pt x="412" y="396"/>
                    <a:pt x="343" y="402"/>
                  </a:cubicBezTo>
                  <a:cubicBezTo>
                    <a:pt x="273" y="407"/>
                    <a:pt x="208" y="339"/>
                    <a:pt x="204" y="272"/>
                  </a:cubicBezTo>
                  <a:cubicBezTo>
                    <a:pt x="200" y="205"/>
                    <a:pt x="228" y="117"/>
                    <a:pt x="359" y="90"/>
                  </a:cubicBezTo>
                  <a:cubicBezTo>
                    <a:pt x="359" y="90"/>
                    <a:pt x="637" y="48"/>
                    <a:pt x="602" y="433"/>
                  </a:cubicBezTo>
                  <a:cubicBezTo>
                    <a:pt x="682" y="0"/>
                    <a:pt x="331" y="29"/>
                    <a:pt x="331" y="29"/>
                  </a:cubicBezTo>
                  <a:cubicBezTo>
                    <a:pt x="196" y="48"/>
                    <a:pt x="121" y="163"/>
                    <a:pt x="116" y="238"/>
                  </a:cubicBezTo>
                  <a:cubicBezTo>
                    <a:pt x="97" y="513"/>
                    <a:pt x="371" y="538"/>
                    <a:pt x="465" y="448"/>
                  </a:cubicBezTo>
                  <a:cubicBezTo>
                    <a:pt x="465" y="448"/>
                    <a:pt x="422" y="513"/>
                    <a:pt x="325" y="519"/>
                  </a:cubicBezTo>
                  <a:cubicBezTo>
                    <a:pt x="228" y="525"/>
                    <a:pt x="104" y="502"/>
                    <a:pt x="0" y="326"/>
                  </a:cubicBezTo>
                  <a:cubicBezTo>
                    <a:pt x="0" y="326"/>
                    <a:pt x="50" y="528"/>
                    <a:pt x="243" y="560"/>
                  </a:cubicBezTo>
                  <a:cubicBezTo>
                    <a:pt x="436" y="592"/>
                    <a:pt x="533" y="487"/>
                    <a:pt x="547" y="396"/>
                  </a:cubicBezTo>
                  <a:cubicBezTo>
                    <a:pt x="561" y="306"/>
                    <a:pt x="537" y="230"/>
                    <a:pt x="451" y="196"/>
                  </a:cubicBezTo>
                  <a:cubicBezTo>
                    <a:pt x="365" y="161"/>
                    <a:pt x="288" y="222"/>
                    <a:pt x="285" y="230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2873718" y="2456506"/>
              <a:ext cx="557213" cy="587375"/>
            </a:xfrm>
            <a:custGeom>
              <a:avLst/>
              <a:gdLst/>
              <a:ahLst/>
              <a:cxnLst>
                <a:cxn ang="0">
                  <a:pos x="602" y="175"/>
                </a:cxn>
                <a:cxn ang="0">
                  <a:pos x="602" y="175"/>
                </a:cxn>
                <a:cxn ang="0">
                  <a:pos x="345" y="153"/>
                </a:cxn>
                <a:cxn ang="0">
                  <a:pos x="153" y="317"/>
                </a:cxn>
                <a:cxn ang="0">
                  <a:pos x="222" y="608"/>
                </a:cxn>
                <a:cxn ang="0">
                  <a:pos x="129" y="238"/>
                </a:cxn>
                <a:cxn ang="0">
                  <a:pos x="602" y="175"/>
                </a:cxn>
              </a:cxnLst>
              <a:rect l="0" t="0" r="r" b="b"/>
              <a:pathLst>
                <a:path w="602" h="608">
                  <a:moveTo>
                    <a:pt x="602" y="175"/>
                  </a:moveTo>
                  <a:lnTo>
                    <a:pt x="602" y="175"/>
                  </a:lnTo>
                  <a:cubicBezTo>
                    <a:pt x="602" y="175"/>
                    <a:pt x="448" y="125"/>
                    <a:pt x="345" y="153"/>
                  </a:cubicBezTo>
                  <a:cubicBezTo>
                    <a:pt x="222" y="186"/>
                    <a:pt x="177" y="245"/>
                    <a:pt x="153" y="317"/>
                  </a:cubicBezTo>
                  <a:cubicBezTo>
                    <a:pt x="130" y="388"/>
                    <a:pt x="129" y="506"/>
                    <a:pt x="222" y="608"/>
                  </a:cubicBezTo>
                  <a:cubicBezTo>
                    <a:pt x="222" y="608"/>
                    <a:pt x="0" y="465"/>
                    <a:pt x="129" y="238"/>
                  </a:cubicBezTo>
                  <a:cubicBezTo>
                    <a:pt x="265" y="0"/>
                    <a:pt x="602" y="175"/>
                    <a:pt x="602" y="175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1"/>
            <p:cNvSpPr>
              <a:spLocks noEditPoints="1"/>
            </p:cNvSpPr>
            <p:nvPr/>
          </p:nvSpPr>
          <p:spPr bwMode="auto">
            <a:xfrm>
              <a:off x="3619500" y="2695575"/>
              <a:ext cx="146050" cy="249238"/>
            </a:xfrm>
            <a:custGeom>
              <a:avLst/>
              <a:gdLst/>
              <a:ahLst/>
              <a:cxnLst>
                <a:cxn ang="0">
                  <a:pos x="33" y="128"/>
                </a:cxn>
                <a:cxn ang="0">
                  <a:pos x="33" y="128"/>
                </a:cxn>
                <a:cxn ang="0">
                  <a:pos x="61" y="131"/>
                </a:cxn>
                <a:cxn ang="0">
                  <a:pos x="125" y="77"/>
                </a:cxn>
                <a:cxn ang="0">
                  <a:pos x="65" y="26"/>
                </a:cxn>
                <a:cxn ang="0">
                  <a:pos x="33" y="29"/>
                </a:cxn>
                <a:cxn ang="0">
                  <a:pos x="33" y="128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64" y="0"/>
                </a:cxn>
                <a:cxn ang="0">
                  <a:pos x="136" y="21"/>
                </a:cxn>
                <a:cxn ang="0">
                  <a:pos x="158" y="75"/>
                </a:cxn>
                <a:cxn ang="0">
                  <a:pos x="138" y="129"/>
                </a:cxn>
                <a:cxn ang="0">
                  <a:pos x="60" y="158"/>
                </a:cxn>
                <a:cxn ang="0">
                  <a:pos x="33" y="155"/>
                </a:cxn>
                <a:cxn ang="0">
                  <a:pos x="33" y="258"/>
                </a:cxn>
                <a:cxn ang="0">
                  <a:pos x="0" y="258"/>
                </a:cxn>
              </a:cxnLst>
              <a:rect l="0" t="0" r="r" b="b"/>
              <a:pathLst>
                <a:path w="158" h="258">
                  <a:moveTo>
                    <a:pt x="33" y="128"/>
                  </a:moveTo>
                  <a:lnTo>
                    <a:pt x="33" y="128"/>
                  </a:lnTo>
                  <a:cubicBezTo>
                    <a:pt x="41" y="130"/>
                    <a:pt x="50" y="131"/>
                    <a:pt x="61" y="131"/>
                  </a:cubicBezTo>
                  <a:cubicBezTo>
                    <a:pt x="101" y="131"/>
                    <a:pt x="125" y="111"/>
                    <a:pt x="125" y="77"/>
                  </a:cubicBezTo>
                  <a:cubicBezTo>
                    <a:pt x="125" y="42"/>
                    <a:pt x="101" y="26"/>
                    <a:pt x="65" y="26"/>
                  </a:cubicBezTo>
                  <a:cubicBezTo>
                    <a:pt x="50" y="26"/>
                    <a:pt x="39" y="27"/>
                    <a:pt x="33" y="29"/>
                  </a:cubicBezTo>
                  <a:lnTo>
                    <a:pt x="33" y="128"/>
                  </a:lnTo>
                  <a:close/>
                  <a:moveTo>
                    <a:pt x="0" y="5"/>
                  </a:moveTo>
                  <a:lnTo>
                    <a:pt x="0" y="5"/>
                  </a:lnTo>
                  <a:cubicBezTo>
                    <a:pt x="16" y="2"/>
                    <a:pt x="37" y="0"/>
                    <a:pt x="64" y="0"/>
                  </a:cubicBezTo>
                  <a:cubicBezTo>
                    <a:pt x="96" y="0"/>
                    <a:pt x="120" y="7"/>
                    <a:pt x="136" y="21"/>
                  </a:cubicBezTo>
                  <a:cubicBezTo>
                    <a:pt x="149" y="33"/>
                    <a:pt x="158" y="52"/>
                    <a:pt x="158" y="75"/>
                  </a:cubicBezTo>
                  <a:cubicBezTo>
                    <a:pt x="158" y="98"/>
                    <a:pt x="151" y="116"/>
                    <a:pt x="138" y="129"/>
                  </a:cubicBezTo>
                  <a:cubicBezTo>
                    <a:pt x="120" y="148"/>
                    <a:pt x="92" y="158"/>
                    <a:pt x="60" y="158"/>
                  </a:cubicBezTo>
                  <a:cubicBezTo>
                    <a:pt x="50" y="158"/>
                    <a:pt x="41" y="157"/>
                    <a:pt x="33" y="155"/>
                  </a:cubicBezTo>
                  <a:lnTo>
                    <a:pt x="33" y="258"/>
                  </a:lnTo>
                  <a:lnTo>
                    <a:pt x="0" y="25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3806825" y="2698750"/>
              <a:ext cx="177800" cy="24765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0"/>
                </a:cxn>
                <a:cxn ang="0">
                  <a:pos x="34" y="107"/>
                </a:cxn>
                <a:cxn ang="0">
                  <a:pos x="158" y="107"/>
                </a:cxn>
                <a:cxn ang="0">
                  <a:pos x="158" y="0"/>
                </a:cxn>
                <a:cxn ang="0">
                  <a:pos x="191" y="0"/>
                </a:cxn>
                <a:cxn ang="0">
                  <a:pos x="191" y="256"/>
                </a:cxn>
                <a:cxn ang="0">
                  <a:pos x="158" y="256"/>
                </a:cxn>
                <a:cxn ang="0">
                  <a:pos x="158" y="136"/>
                </a:cxn>
                <a:cxn ang="0">
                  <a:pos x="34" y="136"/>
                </a:cxn>
                <a:cxn ang="0">
                  <a:pos x="34" y="256"/>
                </a:cxn>
                <a:cxn ang="0">
                  <a:pos x="0" y="256"/>
                </a:cxn>
                <a:cxn ang="0">
                  <a:pos x="0" y="0"/>
                </a:cxn>
              </a:cxnLst>
              <a:rect l="0" t="0" r="r" b="b"/>
              <a:pathLst>
                <a:path w="191" h="256">
                  <a:moveTo>
                    <a:pt x="34" y="0"/>
                  </a:moveTo>
                  <a:lnTo>
                    <a:pt x="34" y="0"/>
                  </a:lnTo>
                  <a:lnTo>
                    <a:pt x="34" y="107"/>
                  </a:lnTo>
                  <a:lnTo>
                    <a:pt x="158" y="107"/>
                  </a:lnTo>
                  <a:lnTo>
                    <a:pt x="158" y="0"/>
                  </a:lnTo>
                  <a:lnTo>
                    <a:pt x="191" y="0"/>
                  </a:lnTo>
                  <a:lnTo>
                    <a:pt x="191" y="256"/>
                  </a:lnTo>
                  <a:lnTo>
                    <a:pt x="158" y="256"/>
                  </a:lnTo>
                  <a:lnTo>
                    <a:pt x="158" y="136"/>
                  </a:lnTo>
                  <a:lnTo>
                    <a:pt x="34" y="136"/>
                  </a:lnTo>
                  <a:lnTo>
                    <a:pt x="34" y="256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3"/>
            <p:cNvSpPr>
              <a:spLocks noEditPoints="1"/>
            </p:cNvSpPr>
            <p:nvPr/>
          </p:nvSpPr>
          <p:spPr bwMode="auto">
            <a:xfrm>
              <a:off x="4022725" y="2693988"/>
              <a:ext cx="217488" cy="255587"/>
            </a:xfrm>
            <a:custGeom>
              <a:avLst/>
              <a:gdLst/>
              <a:ahLst/>
              <a:cxnLst>
                <a:cxn ang="0">
                  <a:pos x="35" y="134"/>
                </a:cxn>
                <a:cxn ang="0">
                  <a:pos x="35" y="134"/>
                </a:cxn>
                <a:cxn ang="0">
                  <a:pos x="118" y="238"/>
                </a:cxn>
                <a:cxn ang="0">
                  <a:pos x="200" y="132"/>
                </a:cxn>
                <a:cxn ang="0">
                  <a:pos x="118" y="27"/>
                </a:cxn>
                <a:cxn ang="0">
                  <a:pos x="35" y="134"/>
                </a:cxn>
                <a:cxn ang="0">
                  <a:pos x="235" y="130"/>
                </a:cxn>
                <a:cxn ang="0">
                  <a:pos x="235" y="130"/>
                </a:cxn>
                <a:cxn ang="0">
                  <a:pos x="116" y="265"/>
                </a:cxn>
                <a:cxn ang="0">
                  <a:pos x="0" y="135"/>
                </a:cxn>
                <a:cxn ang="0">
                  <a:pos x="119" y="0"/>
                </a:cxn>
                <a:cxn ang="0">
                  <a:pos x="235" y="130"/>
                </a:cxn>
              </a:cxnLst>
              <a:rect l="0" t="0" r="r" b="b"/>
              <a:pathLst>
                <a:path w="235" h="265">
                  <a:moveTo>
                    <a:pt x="35" y="134"/>
                  </a:moveTo>
                  <a:lnTo>
                    <a:pt x="35" y="134"/>
                  </a:lnTo>
                  <a:cubicBezTo>
                    <a:pt x="35" y="189"/>
                    <a:pt x="65" y="238"/>
                    <a:pt x="118" y="238"/>
                  </a:cubicBezTo>
                  <a:cubicBezTo>
                    <a:pt x="170" y="238"/>
                    <a:pt x="200" y="190"/>
                    <a:pt x="200" y="132"/>
                  </a:cubicBezTo>
                  <a:cubicBezTo>
                    <a:pt x="200" y="80"/>
                    <a:pt x="173" y="27"/>
                    <a:pt x="118" y="27"/>
                  </a:cubicBezTo>
                  <a:cubicBezTo>
                    <a:pt x="63" y="27"/>
                    <a:pt x="35" y="78"/>
                    <a:pt x="35" y="134"/>
                  </a:cubicBezTo>
                  <a:close/>
                  <a:moveTo>
                    <a:pt x="235" y="130"/>
                  </a:moveTo>
                  <a:lnTo>
                    <a:pt x="235" y="130"/>
                  </a:lnTo>
                  <a:cubicBezTo>
                    <a:pt x="235" y="218"/>
                    <a:pt x="181" y="265"/>
                    <a:pt x="116" y="265"/>
                  </a:cubicBezTo>
                  <a:cubicBezTo>
                    <a:pt x="48" y="265"/>
                    <a:pt x="0" y="212"/>
                    <a:pt x="0" y="135"/>
                  </a:cubicBezTo>
                  <a:cubicBezTo>
                    <a:pt x="0" y="53"/>
                    <a:pt x="51" y="0"/>
                    <a:pt x="119" y="0"/>
                  </a:cubicBezTo>
                  <a:cubicBezTo>
                    <a:pt x="189" y="0"/>
                    <a:pt x="235" y="54"/>
                    <a:pt x="235" y="130"/>
                  </a:cubicBez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4279900" y="2698750"/>
              <a:ext cx="133350" cy="247650"/>
            </a:xfrm>
            <a:custGeom>
              <a:avLst/>
              <a:gdLst/>
              <a:ahLst/>
              <a:cxnLst>
                <a:cxn ang="0">
                  <a:pos x="133" y="136"/>
                </a:cxn>
                <a:cxn ang="0">
                  <a:pos x="133" y="136"/>
                </a:cxn>
                <a:cxn ang="0">
                  <a:pos x="34" y="136"/>
                </a:cxn>
                <a:cxn ang="0">
                  <a:pos x="34" y="228"/>
                </a:cxn>
                <a:cxn ang="0">
                  <a:pos x="145" y="228"/>
                </a:cxn>
                <a:cxn ang="0">
                  <a:pos x="145" y="256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139" y="0"/>
                </a:cxn>
                <a:cxn ang="0">
                  <a:pos x="139" y="27"/>
                </a:cxn>
                <a:cxn ang="0">
                  <a:pos x="34" y="27"/>
                </a:cxn>
                <a:cxn ang="0">
                  <a:pos x="34" y="108"/>
                </a:cxn>
                <a:cxn ang="0">
                  <a:pos x="133" y="108"/>
                </a:cxn>
              </a:cxnLst>
              <a:rect l="0" t="0" r="r" b="b"/>
              <a:pathLst>
                <a:path w="145" h="256">
                  <a:moveTo>
                    <a:pt x="133" y="136"/>
                  </a:moveTo>
                  <a:lnTo>
                    <a:pt x="133" y="136"/>
                  </a:lnTo>
                  <a:lnTo>
                    <a:pt x="34" y="136"/>
                  </a:lnTo>
                  <a:lnTo>
                    <a:pt x="34" y="228"/>
                  </a:lnTo>
                  <a:lnTo>
                    <a:pt x="145" y="228"/>
                  </a:lnTo>
                  <a:lnTo>
                    <a:pt x="145" y="256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39" y="27"/>
                  </a:lnTo>
                  <a:lnTo>
                    <a:pt x="34" y="27"/>
                  </a:lnTo>
                  <a:lnTo>
                    <a:pt x="34" y="108"/>
                  </a:lnTo>
                  <a:lnTo>
                    <a:pt x="133" y="10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4452938" y="2698750"/>
              <a:ext cx="177800" cy="247650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118" y="129"/>
                </a:cxn>
                <a:cxn ang="0">
                  <a:pos x="164" y="213"/>
                </a:cxn>
                <a:cxn ang="0">
                  <a:pos x="165" y="212"/>
                </a:cxn>
                <a:cxn ang="0">
                  <a:pos x="161" y="107"/>
                </a:cxn>
                <a:cxn ang="0">
                  <a:pos x="161" y="0"/>
                </a:cxn>
                <a:cxn ang="0">
                  <a:pos x="192" y="0"/>
                </a:cxn>
                <a:cxn ang="0">
                  <a:pos x="192" y="256"/>
                </a:cxn>
                <a:cxn ang="0">
                  <a:pos x="159" y="256"/>
                </a:cxn>
                <a:cxn ang="0">
                  <a:pos x="77" y="126"/>
                </a:cxn>
                <a:cxn ang="0">
                  <a:pos x="30" y="40"/>
                </a:cxn>
                <a:cxn ang="0">
                  <a:pos x="29" y="41"/>
                </a:cxn>
                <a:cxn ang="0">
                  <a:pos x="31" y="147"/>
                </a:cxn>
                <a:cxn ang="0">
                  <a:pos x="31" y="256"/>
                </a:cxn>
              </a:cxnLst>
              <a:rect l="0" t="0" r="r" b="b"/>
              <a:pathLst>
                <a:path w="192" h="256">
                  <a:moveTo>
                    <a:pt x="0" y="256"/>
                  </a:moveTo>
                  <a:lnTo>
                    <a:pt x="0" y="25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118" y="129"/>
                  </a:lnTo>
                  <a:cubicBezTo>
                    <a:pt x="137" y="159"/>
                    <a:pt x="152" y="186"/>
                    <a:pt x="164" y="213"/>
                  </a:cubicBezTo>
                  <a:lnTo>
                    <a:pt x="165" y="212"/>
                  </a:lnTo>
                  <a:cubicBezTo>
                    <a:pt x="162" y="178"/>
                    <a:pt x="161" y="147"/>
                    <a:pt x="161" y="107"/>
                  </a:cubicBezTo>
                  <a:lnTo>
                    <a:pt x="161" y="0"/>
                  </a:lnTo>
                  <a:lnTo>
                    <a:pt x="192" y="0"/>
                  </a:lnTo>
                  <a:lnTo>
                    <a:pt x="192" y="256"/>
                  </a:lnTo>
                  <a:lnTo>
                    <a:pt x="159" y="256"/>
                  </a:lnTo>
                  <a:lnTo>
                    <a:pt x="77" y="126"/>
                  </a:lnTo>
                  <a:cubicBezTo>
                    <a:pt x="60" y="97"/>
                    <a:pt x="42" y="68"/>
                    <a:pt x="30" y="40"/>
                  </a:cubicBezTo>
                  <a:lnTo>
                    <a:pt x="29" y="41"/>
                  </a:lnTo>
                  <a:cubicBezTo>
                    <a:pt x="31" y="73"/>
                    <a:pt x="31" y="104"/>
                    <a:pt x="31" y="147"/>
                  </a:cubicBezTo>
                  <a:lnTo>
                    <a:pt x="31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4684713" y="2698750"/>
              <a:ext cx="30162" cy="247650"/>
            </a:xfrm>
            <a:custGeom>
              <a:avLst/>
              <a:gdLst/>
              <a:ahLst/>
              <a:cxnLst>
                <a:cxn ang="0">
                  <a:pos x="0" y="256"/>
                </a:cxn>
                <a:cxn ang="0">
                  <a:pos x="0" y="256"/>
                </a:cxn>
                <a:cxn ang="0">
                  <a:pos x="33" y="256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256"/>
                </a:cxn>
              </a:cxnLst>
              <a:rect l="0" t="0" r="r" b="b"/>
              <a:pathLst>
                <a:path w="33" h="256">
                  <a:moveTo>
                    <a:pt x="0" y="256"/>
                  </a:moveTo>
                  <a:lnTo>
                    <a:pt x="0" y="256"/>
                  </a:lnTo>
                  <a:lnTo>
                    <a:pt x="33" y="256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4751388" y="2698750"/>
              <a:ext cx="184150" cy="247650"/>
            </a:xfrm>
            <a:custGeom>
              <a:avLst/>
              <a:gdLst/>
              <a:ahLst/>
              <a:cxnLst>
                <a:cxn ang="0">
                  <a:pos x="159" y="256"/>
                </a:cxn>
                <a:cxn ang="0">
                  <a:pos x="159" y="256"/>
                </a:cxn>
                <a:cxn ang="0">
                  <a:pos x="126" y="199"/>
                </a:cxn>
                <a:cxn ang="0">
                  <a:pos x="97" y="149"/>
                </a:cxn>
                <a:cxn ang="0">
                  <a:pos x="96" y="149"/>
                </a:cxn>
                <a:cxn ang="0">
                  <a:pos x="68" y="200"/>
                </a:cxn>
                <a:cxn ang="0">
                  <a:pos x="38" y="256"/>
                </a:cxn>
                <a:cxn ang="0">
                  <a:pos x="0" y="256"/>
                </a:cxn>
                <a:cxn ang="0">
                  <a:pos x="78" y="126"/>
                </a:cxn>
                <a:cxn ang="0">
                  <a:pos x="3" y="0"/>
                </a:cxn>
                <a:cxn ang="0">
                  <a:pos x="41" y="0"/>
                </a:cxn>
                <a:cxn ang="0">
                  <a:pos x="75" y="60"/>
                </a:cxn>
                <a:cxn ang="0">
                  <a:pos x="98" y="103"/>
                </a:cxn>
                <a:cxn ang="0">
                  <a:pos x="100" y="103"/>
                </a:cxn>
                <a:cxn ang="0">
                  <a:pos x="123" y="60"/>
                </a:cxn>
                <a:cxn ang="0">
                  <a:pos x="157" y="0"/>
                </a:cxn>
                <a:cxn ang="0">
                  <a:pos x="196" y="0"/>
                </a:cxn>
                <a:cxn ang="0">
                  <a:pos x="118" y="124"/>
                </a:cxn>
                <a:cxn ang="0">
                  <a:pos x="198" y="256"/>
                </a:cxn>
              </a:cxnLst>
              <a:rect l="0" t="0" r="r" b="b"/>
              <a:pathLst>
                <a:path w="198" h="256">
                  <a:moveTo>
                    <a:pt x="159" y="256"/>
                  </a:moveTo>
                  <a:lnTo>
                    <a:pt x="159" y="256"/>
                  </a:lnTo>
                  <a:lnTo>
                    <a:pt x="126" y="199"/>
                  </a:lnTo>
                  <a:cubicBezTo>
                    <a:pt x="113" y="178"/>
                    <a:pt x="105" y="164"/>
                    <a:pt x="97" y="149"/>
                  </a:cubicBezTo>
                  <a:lnTo>
                    <a:pt x="96" y="149"/>
                  </a:lnTo>
                  <a:cubicBezTo>
                    <a:pt x="89" y="164"/>
                    <a:pt x="81" y="177"/>
                    <a:pt x="68" y="200"/>
                  </a:cubicBezTo>
                  <a:lnTo>
                    <a:pt x="38" y="256"/>
                  </a:lnTo>
                  <a:lnTo>
                    <a:pt x="0" y="256"/>
                  </a:lnTo>
                  <a:lnTo>
                    <a:pt x="78" y="126"/>
                  </a:lnTo>
                  <a:lnTo>
                    <a:pt x="3" y="0"/>
                  </a:lnTo>
                  <a:lnTo>
                    <a:pt x="41" y="0"/>
                  </a:lnTo>
                  <a:lnTo>
                    <a:pt x="75" y="60"/>
                  </a:lnTo>
                  <a:cubicBezTo>
                    <a:pt x="84" y="77"/>
                    <a:pt x="92" y="89"/>
                    <a:pt x="98" y="103"/>
                  </a:cubicBezTo>
                  <a:lnTo>
                    <a:pt x="100" y="103"/>
                  </a:lnTo>
                  <a:cubicBezTo>
                    <a:pt x="107" y="88"/>
                    <a:pt x="113" y="76"/>
                    <a:pt x="123" y="60"/>
                  </a:cubicBezTo>
                  <a:lnTo>
                    <a:pt x="157" y="0"/>
                  </a:lnTo>
                  <a:lnTo>
                    <a:pt x="196" y="0"/>
                  </a:lnTo>
                  <a:lnTo>
                    <a:pt x="118" y="124"/>
                  </a:lnTo>
                  <a:lnTo>
                    <a:pt x="198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4960938" y="2698750"/>
              <a:ext cx="261937" cy="247650"/>
            </a:xfrm>
            <a:custGeom>
              <a:avLst/>
              <a:gdLst/>
              <a:ahLst/>
              <a:cxnLst>
                <a:cxn ang="0">
                  <a:pos x="222" y="158"/>
                </a:cxn>
                <a:cxn ang="0">
                  <a:pos x="222" y="158"/>
                </a:cxn>
                <a:cxn ang="0">
                  <a:pos x="220" y="53"/>
                </a:cxn>
                <a:cxn ang="0">
                  <a:pos x="219" y="53"/>
                </a:cxn>
                <a:cxn ang="0">
                  <a:pos x="190" y="152"/>
                </a:cxn>
                <a:cxn ang="0">
                  <a:pos x="159" y="252"/>
                </a:cxn>
                <a:cxn ang="0">
                  <a:pos x="114" y="252"/>
                </a:cxn>
                <a:cxn ang="0">
                  <a:pos x="86" y="153"/>
                </a:cxn>
                <a:cxn ang="0">
                  <a:pos x="63" y="53"/>
                </a:cxn>
                <a:cxn ang="0">
                  <a:pos x="62" y="53"/>
                </a:cxn>
                <a:cxn ang="0">
                  <a:pos x="58" y="159"/>
                </a:cxn>
                <a:cxn ang="0">
                  <a:pos x="53" y="256"/>
                </a:cxn>
                <a:cxn ang="0">
                  <a:pos x="0" y="256"/>
                </a:cxn>
                <a:cxn ang="0">
                  <a:pos x="16" y="0"/>
                </a:cxn>
                <a:cxn ang="0">
                  <a:pos x="93" y="0"/>
                </a:cxn>
                <a:cxn ang="0">
                  <a:pos x="118" y="85"/>
                </a:cxn>
                <a:cxn ang="0">
                  <a:pos x="140" y="177"/>
                </a:cxn>
                <a:cxn ang="0">
                  <a:pos x="142" y="177"/>
                </a:cxn>
                <a:cxn ang="0">
                  <a:pos x="166" y="85"/>
                </a:cxn>
                <a:cxn ang="0">
                  <a:pos x="193" y="0"/>
                </a:cxn>
                <a:cxn ang="0">
                  <a:pos x="269" y="0"/>
                </a:cxn>
                <a:cxn ang="0">
                  <a:pos x="283" y="256"/>
                </a:cxn>
                <a:cxn ang="0">
                  <a:pos x="226" y="256"/>
                </a:cxn>
              </a:cxnLst>
              <a:rect l="0" t="0" r="r" b="b"/>
              <a:pathLst>
                <a:path w="283" h="256">
                  <a:moveTo>
                    <a:pt x="222" y="158"/>
                  </a:moveTo>
                  <a:lnTo>
                    <a:pt x="222" y="158"/>
                  </a:lnTo>
                  <a:cubicBezTo>
                    <a:pt x="221" y="127"/>
                    <a:pt x="220" y="90"/>
                    <a:pt x="220" y="53"/>
                  </a:cubicBezTo>
                  <a:lnTo>
                    <a:pt x="219" y="53"/>
                  </a:lnTo>
                  <a:cubicBezTo>
                    <a:pt x="211" y="85"/>
                    <a:pt x="200" y="122"/>
                    <a:pt x="190" y="152"/>
                  </a:cubicBezTo>
                  <a:lnTo>
                    <a:pt x="159" y="252"/>
                  </a:lnTo>
                  <a:lnTo>
                    <a:pt x="114" y="252"/>
                  </a:lnTo>
                  <a:lnTo>
                    <a:pt x="86" y="153"/>
                  </a:lnTo>
                  <a:cubicBezTo>
                    <a:pt x="78" y="123"/>
                    <a:pt x="70" y="86"/>
                    <a:pt x="63" y="53"/>
                  </a:cubicBezTo>
                  <a:lnTo>
                    <a:pt x="62" y="53"/>
                  </a:lnTo>
                  <a:cubicBezTo>
                    <a:pt x="61" y="87"/>
                    <a:pt x="60" y="127"/>
                    <a:pt x="58" y="159"/>
                  </a:cubicBezTo>
                  <a:lnTo>
                    <a:pt x="53" y="256"/>
                  </a:lnTo>
                  <a:lnTo>
                    <a:pt x="0" y="256"/>
                  </a:lnTo>
                  <a:lnTo>
                    <a:pt x="16" y="0"/>
                  </a:lnTo>
                  <a:lnTo>
                    <a:pt x="93" y="0"/>
                  </a:lnTo>
                  <a:lnTo>
                    <a:pt x="118" y="85"/>
                  </a:lnTo>
                  <a:cubicBezTo>
                    <a:pt x="127" y="115"/>
                    <a:pt x="134" y="147"/>
                    <a:pt x="140" y="177"/>
                  </a:cubicBezTo>
                  <a:lnTo>
                    <a:pt x="142" y="177"/>
                  </a:lnTo>
                  <a:cubicBezTo>
                    <a:pt x="148" y="147"/>
                    <a:pt x="157" y="113"/>
                    <a:pt x="166" y="85"/>
                  </a:cubicBezTo>
                  <a:lnTo>
                    <a:pt x="193" y="0"/>
                  </a:lnTo>
                  <a:lnTo>
                    <a:pt x="269" y="0"/>
                  </a:lnTo>
                  <a:lnTo>
                    <a:pt x="283" y="256"/>
                  </a:lnTo>
                  <a:lnTo>
                    <a:pt x="226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9"/>
            <p:cNvSpPr>
              <a:spLocks noEditPoints="1"/>
            </p:cNvSpPr>
            <p:nvPr/>
          </p:nvSpPr>
          <p:spPr bwMode="auto">
            <a:xfrm>
              <a:off x="5246688" y="2698750"/>
              <a:ext cx="215900" cy="247650"/>
            </a:xfrm>
            <a:custGeom>
              <a:avLst/>
              <a:gdLst/>
              <a:ahLst/>
              <a:cxnLst>
                <a:cxn ang="0">
                  <a:pos x="143" y="147"/>
                </a:cxn>
                <a:cxn ang="0">
                  <a:pos x="143" y="147"/>
                </a:cxn>
                <a:cxn ang="0">
                  <a:pos x="127" y="92"/>
                </a:cxn>
                <a:cxn ang="0">
                  <a:pos x="114" y="43"/>
                </a:cxn>
                <a:cxn ang="0">
                  <a:pos x="114" y="43"/>
                </a:cxn>
                <a:cxn ang="0">
                  <a:pos x="102" y="92"/>
                </a:cxn>
                <a:cxn ang="0">
                  <a:pos x="86" y="147"/>
                </a:cxn>
                <a:cxn ang="0">
                  <a:pos x="143" y="147"/>
                </a:cxn>
                <a:cxn ang="0">
                  <a:pos x="78" y="190"/>
                </a:cxn>
                <a:cxn ang="0">
                  <a:pos x="78" y="190"/>
                </a:cxn>
                <a:cxn ang="0">
                  <a:pos x="60" y="256"/>
                </a:cxn>
                <a:cxn ang="0">
                  <a:pos x="0" y="256"/>
                </a:cxn>
                <a:cxn ang="0">
                  <a:pos x="78" y="0"/>
                </a:cxn>
                <a:cxn ang="0">
                  <a:pos x="154" y="0"/>
                </a:cxn>
                <a:cxn ang="0">
                  <a:pos x="234" y="256"/>
                </a:cxn>
                <a:cxn ang="0">
                  <a:pos x="171" y="256"/>
                </a:cxn>
                <a:cxn ang="0">
                  <a:pos x="152" y="190"/>
                </a:cxn>
              </a:cxnLst>
              <a:rect l="0" t="0" r="r" b="b"/>
              <a:pathLst>
                <a:path w="234" h="256">
                  <a:moveTo>
                    <a:pt x="143" y="147"/>
                  </a:moveTo>
                  <a:lnTo>
                    <a:pt x="143" y="147"/>
                  </a:lnTo>
                  <a:lnTo>
                    <a:pt x="127" y="92"/>
                  </a:lnTo>
                  <a:cubicBezTo>
                    <a:pt x="123" y="77"/>
                    <a:pt x="118" y="58"/>
                    <a:pt x="114" y="43"/>
                  </a:cubicBezTo>
                  <a:lnTo>
                    <a:pt x="114" y="43"/>
                  </a:lnTo>
                  <a:cubicBezTo>
                    <a:pt x="110" y="58"/>
                    <a:pt x="106" y="78"/>
                    <a:pt x="102" y="92"/>
                  </a:cubicBezTo>
                  <a:lnTo>
                    <a:pt x="86" y="147"/>
                  </a:lnTo>
                  <a:lnTo>
                    <a:pt x="143" y="147"/>
                  </a:lnTo>
                  <a:close/>
                  <a:moveTo>
                    <a:pt x="78" y="190"/>
                  </a:moveTo>
                  <a:lnTo>
                    <a:pt x="78" y="190"/>
                  </a:lnTo>
                  <a:lnTo>
                    <a:pt x="60" y="256"/>
                  </a:lnTo>
                  <a:lnTo>
                    <a:pt x="0" y="256"/>
                  </a:lnTo>
                  <a:lnTo>
                    <a:pt x="78" y="0"/>
                  </a:lnTo>
                  <a:lnTo>
                    <a:pt x="154" y="0"/>
                  </a:lnTo>
                  <a:lnTo>
                    <a:pt x="234" y="256"/>
                  </a:lnTo>
                  <a:lnTo>
                    <a:pt x="171" y="256"/>
                  </a:lnTo>
                  <a:lnTo>
                    <a:pt x="152" y="190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0"/>
            <p:cNvSpPr>
              <a:spLocks noEditPoints="1"/>
            </p:cNvSpPr>
            <p:nvPr/>
          </p:nvSpPr>
          <p:spPr bwMode="auto">
            <a:xfrm>
              <a:off x="5494338" y="2695575"/>
              <a:ext cx="179387" cy="249238"/>
            </a:xfrm>
            <a:custGeom>
              <a:avLst/>
              <a:gdLst/>
              <a:ahLst/>
              <a:cxnLst>
                <a:cxn ang="0">
                  <a:pos x="57" y="115"/>
                </a:cxn>
                <a:cxn ang="0">
                  <a:pos x="57" y="115"/>
                </a:cxn>
                <a:cxn ang="0">
                  <a:pos x="80" y="115"/>
                </a:cxn>
                <a:cxn ang="0">
                  <a:pos x="126" y="79"/>
                </a:cxn>
                <a:cxn ang="0">
                  <a:pos x="84" y="43"/>
                </a:cxn>
                <a:cxn ang="0">
                  <a:pos x="57" y="45"/>
                </a:cxn>
                <a:cxn ang="0">
                  <a:pos x="57" y="11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77" y="0"/>
                </a:cxn>
                <a:cxn ang="0">
                  <a:pos x="160" y="20"/>
                </a:cxn>
                <a:cxn ang="0">
                  <a:pos x="184" y="74"/>
                </a:cxn>
                <a:cxn ang="0">
                  <a:pos x="139" y="137"/>
                </a:cxn>
                <a:cxn ang="0">
                  <a:pos x="139" y="138"/>
                </a:cxn>
                <a:cxn ang="0">
                  <a:pos x="173" y="185"/>
                </a:cxn>
                <a:cxn ang="0">
                  <a:pos x="194" y="258"/>
                </a:cxn>
                <a:cxn ang="0">
                  <a:pos x="134" y="258"/>
                </a:cxn>
                <a:cxn ang="0">
                  <a:pos x="117" y="198"/>
                </a:cxn>
                <a:cxn ang="0">
                  <a:pos x="74" y="157"/>
                </a:cxn>
                <a:cxn ang="0">
                  <a:pos x="57" y="157"/>
                </a:cxn>
                <a:cxn ang="0">
                  <a:pos x="57" y="258"/>
                </a:cxn>
                <a:cxn ang="0">
                  <a:pos x="0" y="258"/>
                </a:cxn>
              </a:cxnLst>
              <a:rect l="0" t="0" r="r" b="b"/>
              <a:pathLst>
                <a:path w="194" h="258">
                  <a:moveTo>
                    <a:pt x="57" y="115"/>
                  </a:moveTo>
                  <a:lnTo>
                    <a:pt x="57" y="115"/>
                  </a:lnTo>
                  <a:lnTo>
                    <a:pt x="80" y="115"/>
                  </a:lnTo>
                  <a:cubicBezTo>
                    <a:pt x="109" y="115"/>
                    <a:pt x="126" y="101"/>
                    <a:pt x="126" y="79"/>
                  </a:cubicBezTo>
                  <a:cubicBezTo>
                    <a:pt x="126" y="55"/>
                    <a:pt x="110" y="43"/>
                    <a:pt x="84" y="43"/>
                  </a:cubicBezTo>
                  <a:cubicBezTo>
                    <a:pt x="70" y="43"/>
                    <a:pt x="62" y="44"/>
                    <a:pt x="57" y="45"/>
                  </a:cubicBezTo>
                  <a:lnTo>
                    <a:pt x="57" y="115"/>
                  </a:lnTo>
                  <a:close/>
                  <a:moveTo>
                    <a:pt x="0" y="5"/>
                  </a:moveTo>
                  <a:lnTo>
                    <a:pt x="0" y="5"/>
                  </a:lnTo>
                  <a:cubicBezTo>
                    <a:pt x="19" y="2"/>
                    <a:pt x="46" y="0"/>
                    <a:pt x="77" y="0"/>
                  </a:cubicBezTo>
                  <a:cubicBezTo>
                    <a:pt x="115" y="0"/>
                    <a:pt x="142" y="5"/>
                    <a:pt x="160" y="20"/>
                  </a:cubicBezTo>
                  <a:cubicBezTo>
                    <a:pt x="176" y="32"/>
                    <a:pt x="184" y="50"/>
                    <a:pt x="184" y="74"/>
                  </a:cubicBezTo>
                  <a:cubicBezTo>
                    <a:pt x="184" y="106"/>
                    <a:pt x="161" y="129"/>
                    <a:pt x="139" y="137"/>
                  </a:cubicBezTo>
                  <a:lnTo>
                    <a:pt x="139" y="138"/>
                  </a:lnTo>
                  <a:cubicBezTo>
                    <a:pt x="157" y="145"/>
                    <a:pt x="167" y="162"/>
                    <a:pt x="173" y="185"/>
                  </a:cubicBezTo>
                  <a:cubicBezTo>
                    <a:pt x="181" y="215"/>
                    <a:pt x="189" y="248"/>
                    <a:pt x="194" y="258"/>
                  </a:cubicBezTo>
                  <a:lnTo>
                    <a:pt x="134" y="258"/>
                  </a:lnTo>
                  <a:cubicBezTo>
                    <a:pt x="130" y="250"/>
                    <a:pt x="124" y="230"/>
                    <a:pt x="117" y="198"/>
                  </a:cubicBezTo>
                  <a:cubicBezTo>
                    <a:pt x="109" y="166"/>
                    <a:pt x="98" y="158"/>
                    <a:pt x="74" y="157"/>
                  </a:cubicBezTo>
                  <a:lnTo>
                    <a:pt x="57" y="157"/>
                  </a:lnTo>
                  <a:lnTo>
                    <a:pt x="57" y="258"/>
                  </a:lnTo>
                  <a:lnTo>
                    <a:pt x="0" y="258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5684838" y="2698750"/>
              <a:ext cx="182562" cy="247650"/>
            </a:xfrm>
            <a:custGeom>
              <a:avLst/>
              <a:gdLst/>
              <a:ahLst/>
              <a:cxnLst>
                <a:cxn ang="0">
                  <a:pos x="69" y="48"/>
                </a:cxn>
                <a:cxn ang="0">
                  <a:pos x="69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97" y="0"/>
                </a:cxn>
                <a:cxn ang="0">
                  <a:pos x="197" y="48"/>
                </a:cxn>
                <a:cxn ang="0">
                  <a:pos x="127" y="48"/>
                </a:cxn>
                <a:cxn ang="0">
                  <a:pos x="127" y="256"/>
                </a:cxn>
                <a:cxn ang="0">
                  <a:pos x="69" y="256"/>
                </a:cxn>
              </a:cxnLst>
              <a:rect l="0" t="0" r="r" b="b"/>
              <a:pathLst>
                <a:path w="197" h="256">
                  <a:moveTo>
                    <a:pt x="69" y="48"/>
                  </a:moveTo>
                  <a:lnTo>
                    <a:pt x="69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97" y="0"/>
                  </a:lnTo>
                  <a:lnTo>
                    <a:pt x="197" y="48"/>
                  </a:lnTo>
                  <a:lnTo>
                    <a:pt x="127" y="48"/>
                  </a:lnTo>
                  <a:lnTo>
                    <a:pt x="127" y="256"/>
                  </a:lnTo>
                  <a:lnTo>
                    <a:pt x="69" y="256"/>
                  </a:lnTo>
                </a:path>
              </a:pathLst>
            </a:custGeom>
            <a:solidFill>
              <a:srgbClr val="CE971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windex-hardware.com/login/eWebEditor/UploadFile/201142924239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685800"/>
            <a:ext cx="3271830" cy="255752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: From A Small Rural Town to The World Marketplace 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3276600"/>
            <a:ext cx="85344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The largest commodities center in the world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In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2011,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590,000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visiting foreign merchants; More than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3,000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representative offices of foreign enterprises. GDP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$13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billion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11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Specialized Markets;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14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merchandise streets;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43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million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square feet of commercial space;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80,000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shops;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1.7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million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products; and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18,000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brands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minutes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per shop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,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8 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hours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per day, </a:t>
            </a:r>
            <a:r>
              <a:rPr lang="en-US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 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YEAR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for all shops.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echinacities.com/userfiles/2012-Year/11-Month/20-Day/image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019550"/>
            <a:ext cx="2743200" cy="2042161"/>
          </a:xfrm>
          <a:prstGeom prst="rect">
            <a:avLst/>
          </a:prstGeom>
          <a:noFill/>
        </p:spPr>
      </p:pic>
      <p:pic>
        <p:nvPicPr>
          <p:cNvPr id="8200" name="Picture 8" descr="http://yiwu-futian-experience.com/wp-content/uploads/2008/04/futian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962400"/>
            <a:ext cx="2739141" cy="2057400"/>
          </a:xfrm>
          <a:prstGeom prst="rect">
            <a:avLst/>
          </a:prstGeom>
          <a:noFill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559" y="3714750"/>
            <a:ext cx="291265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2.bp.blogspot.com/-ntRrOr9bmN4/UUrCBAQIH2I/AAAAAAAAAPI/HdrbNbezG8w/s1600/Yiw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838200"/>
            <a:ext cx="7924800" cy="27241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8600" y="304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: Today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H\Desktop\AZS\PPT\Yiwu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15425"/>
            <a:ext cx="8280773" cy="5181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457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: 2003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61208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13.1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million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square feet of commercial space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901076" y="2750135"/>
            <a:ext cx="653225" cy="607120"/>
          </a:xfrm>
          <a:custGeom>
            <a:avLst/>
            <a:gdLst>
              <a:gd name="connsiteX0" fmla="*/ 648698 w 653225"/>
              <a:gd name="connsiteY0" fmla="*/ 516585 h 607120"/>
              <a:gd name="connsiteX1" fmla="*/ 621538 w 653225"/>
              <a:gd name="connsiteY1" fmla="*/ 498478 h 607120"/>
              <a:gd name="connsiteX2" fmla="*/ 603431 w 653225"/>
              <a:gd name="connsiteY2" fmla="*/ 444157 h 607120"/>
              <a:gd name="connsiteX3" fmla="*/ 585324 w 653225"/>
              <a:gd name="connsiteY3" fmla="*/ 281195 h 607120"/>
              <a:gd name="connsiteX4" fmla="*/ 540057 w 653225"/>
              <a:gd name="connsiteY4" fmla="*/ 226874 h 607120"/>
              <a:gd name="connsiteX5" fmla="*/ 512896 w 653225"/>
              <a:gd name="connsiteY5" fmla="*/ 217821 h 607120"/>
              <a:gd name="connsiteX6" fmla="*/ 485736 w 653225"/>
              <a:gd name="connsiteY6" fmla="*/ 199714 h 607120"/>
              <a:gd name="connsiteX7" fmla="*/ 476682 w 653225"/>
              <a:gd name="connsiteY7" fmla="*/ 172553 h 607120"/>
              <a:gd name="connsiteX8" fmla="*/ 458575 w 653225"/>
              <a:gd name="connsiteY8" fmla="*/ 145393 h 607120"/>
              <a:gd name="connsiteX9" fmla="*/ 449522 w 653225"/>
              <a:gd name="connsiteY9" fmla="*/ 118233 h 607120"/>
              <a:gd name="connsiteX10" fmla="*/ 440469 w 653225"/>
              <a:gd name="connsiteY10" fmla="*/ 54858 h 607120"/>
              <a:gd name="connsiteX11" fmla="*/ 413308 w 653225"/>
              <a:gd name="connsiteY11" fmla="*/ 36751 h 607120"/>
              <a:gd name="connsiteX12" fmla="*/ 322774 w 653225"/>
              <a:gd name="connsiteY12" fmla="*/ 9591 h 607120"/>
              <a:gd name="connsiteX13" fmla="*/ 268453 w 653225"/>
              <a:gd name="connsiteY13" fmla="*/ 538 h 607120"/>
              <a:gd name="connsiteX14" fmla="*/ 177918 w 653225"/>
              <a:gd name="connsiteY14" fmla="*/ 9591 h 607120"/>
              <a:gd name="connsiteX15" fmla="*/ 150758 w 653225"/>
              <a:gd name="connsiteY15" fmla="*/ 63912 h 607120"/>
              <a:gd name="connsiteX16" fmla="*/ 87383 w 653225"/>
              <a:gd name="connsiteY16" fmla="*/ 145393 h 607120"/>
              <a:gd name="connsiteX17" fmla="*/ 60223 w 653225"/>
              <a:gd name="connsiteY17" fmla="*/ 208767 h 607120"/>
              <a:gd name="connsiteX18" fmla="*/ 33063 w 653225"/>
              <a:gd name="connsiteY18" fmla="*/ 217821 h 607120"/>
              <a:gd name="connsiteX19" fmla="*/ 24009 w 653225"/>
              <a:gd name="connsiteY19" fmla="*/ 308355 h 607120"/>
              <a:gd name="connsiteX20" fmla="*/ 51170 w 653225"/>
              <a:gd name="connsiteY20" fmla="*/ 326462 h 607120"/>
              <a:gd name="connsiteX21" fmla="*/ 51170 w 653225"/>
              <a:gd name="connsiteY21" fmla="*/ 407943 h 607120"/>
              <a:gd name="connsiteX22" fmla="*/ 42116 w 653225"/>
              <a:gd name="connsiteY22" fmla="*/ 435104 h 607120"/>
              <a:gd name="connsiteX23" fmla="*/ 51170 w 653225"/>
              <a:gd name="connsiteY23" fmla="*/ 480371 h 607120"/>
              <a:gd name="connsiteX24" fmla="*/ 105490 w 653225"/>
              <a:gd name="connsiteY24" fmla="*/ 507532 h 607120"/>
              <a:gd name="connsiteX25" fmla="*/ 159811 w 653225"/>
              <a:gd name="connsiteY25" fmla="*/ 543745 h 607120"/>
              <a:gd name="connsiteX26" fmla="*/ 214132 w 653225"/>
              <a:gd name="connsiteY26" fmla="*/ 561852 h 607120"/>
              <a:gd name="connsiteX27" fmla="*/ 241292 w 653225"/>
              <a:gd name="connsiteY27" fmla="*/ 570906 h 607120"/>
              <a:gd name="connsiteX28" fmla="*/ 295613 w 653225"/>
              <a:gd name="connsiteY28" fmla="*/ 579959 h 607120"/>
              <a:gd name="connsiteX29" fmla="*/ 322774 w 653225"/>
              <a:gd name="connsiteY29" fmla="*/ 598066 h 607120"/>
              <a:gd name="connsiteX30" fmla="*/ 349934 w 653225"/>
              <a:gd name="connsiteY30" fmla="*/ 607120 h 607120"/>
              <a:gd name="connsiteX31" fmla="*/ 404255 w 653225"/>
              <a:gd name="connsiteY31" fmla="*/ 579959 h 607120"/>
              <a:gd name="connsiteX32" fmla="*/ 422362 w 653225"/>
              <a:gd name="connsiteY32" fmla="*/ 552799 h 607120"/>
              <a:gd name="connsiteX33" fmla="*/ 476682 w 653225"/>
              <a:gd name="connsiteY33" fmla="*/ 525639 h 607120"/>
              <a:gd name="connsiteX34" fmla="*/ 521950 w 653225"/>
              <a:gd name="connsiteY34" fmla="*/ 516585 h 607120"/>
              <a:gd name="connsiteX35" fmla="*/ 549110 w 653225"/>
              <a:gd name="connsiteY35" fmla="*/ 507532 h 607120"/>
              <a:gd name="connsiteX36" fmla="*/ 594377 w 653225"/>
              <a:gd name="connsiteY36" fmla="*/ 498478 h 607120"/>
              <a:gd name="connsiteX37" fmla="*/ 648698 w 653225"/>
              <a:gd name="connsiteY37" fmla="*/ 516585 h 60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3225" h="607120">
                <a:moveTo>
                  <a:pt x="648698" y="516585"/>
                </a:moveTo>
                <a:cubicBezTo>
                  <a:pt x="653225" y="516585"/>
                  <a:pt x="627305" y="507705"/>
                  <a:pt x="621538" y="498478"/>
                </a:cubicBezTo>
                <a:cubicBezTo>
                  <a:pt x="611422" y="482293"/>
                  <a:pt x="603431" y="444157"/>
                  <a:pt x="603431" y="444157"/>
                </a:cubicBezTo>
                <a:cubicBezTo>
                  <a:pt x="602881" y="437007"/>
                  <a:pt x="598306" y="315814"/>
                  <a:pt x="585324" y="281195"/>
                </a:cubicBezTo>
                <a:cubicBezTo>
                  <a:pt x="579758" y="266351"/>
                  <a:pt x="551797" y="234700"/>
                  <a:pt x="540057" y="226874"/>
                </a:cubicBezTo>
                <a:cubicBezTo>
                  <a:pt x="532116" y="221580"/>
                  <a:pt x="521950" y="220839"/>
                  <a:pt x="512896" y="217821"/>
                </a:cubicBezTo>
                <a:cubicBezTo>
                  <a:pt x="503843" y="211785"/>
                  <a:pt x="492533" y="208211"/>
                  <a:pt x="485736" y="199714"/>
                </a:cubicBezTo>
                <a:cubicBezTo>
                  <a:pt x="479774" y="192262"/>
                  <a:pt x="480950" y="181089"/>
                  <a:pt x="476682" y="172553"/>
                </a:cubicBezTo>
                <a:cubicBezTo>
                  <a:pt x="471816" y="162821"/>
                  <a:pt x="464611" y="154446"/>
                  <a:pt x="458575" y="145393"/>
                </a:cubicBezTo>
                <a:cubicBezTo>
                  <a:pt x="455557" y="136340"/>
                  <a:pt x="451393" y="127591"/>
                  <a:pt x="449522" y="118233"/>
                </a:cubicBezTo>
                <a:cubicBezTo>
                  <a:pt x="445337" y="97308"/>
                  <a:pt x="449136" y="74358"/>
                  <a:pt x="440469" y="54858"/>
                </a:cubicBezTo>
                <a:cubicBezTo>
                  <a:pt x="436050" y="44915"/>
                  <a:pt x="423251" y="41170"/>
                  <a:pt x="413308" y="36751"/>
                </a:cubicBezTo>
                <a:cubicBezTo>
                  <a:pt x="394411" y="28352"/>
                  <a:pt x="346716" y="14379"/>
                  <a:pt x="322774" y="9591"/>
                </a:cubicBezTo>
                <a:cubicBezTo>
                  <a:pt x="304774" y="5991"/>
                  <a:pt x="286560" y="3556"/>
                  <a:pt x="268453" y="538"/>
                </a:cubicBezTo>
                <a:cubicBezTo>
                  <a:pt x="238275" y="3556"/>
                  <a:pt x="206691" y="0"/>
                  <a:pt x="177918" y="9591"/>
                </a:cubicBezTo>
                <a:cubicBezTo>
                  <a:pt x="161475" y="15072"/>
                  <a:pt x="157150" y="52407"/>
                  <a:pt x="150758" y="63912"/>
                </a:cubicBezTo>
                <a:cubicBezTo>
                  <a:pt x="123686" y="112643"/>
                  <a:pt x="120375" y="112402"/>
                  <a:pt x="87383" y="145393"/>
                </a:cubicBezTo>
                <a:cubicBezTo>
                  <a:pt x="81947" y="167140"/>
                  <a:pt x="79762" y="193136"/>
                  <a:pt x="60223" y="208767"/>
                </a:cubicBezTo>
                <a:cubicBezTo>
                  <a:pt x="52771" y="214729"/>
                  <a:pt x="42116" y="214803"/>
                  <a:pt x="33063" y="217821"/>
                </a:cubicBezTo>
                <a:cubicBezTo>
                  <a:pt x="9961" y="252474"/>
                  <a:pt x="0" y="254335"/>
                  <a:pt x="24009" y="308355"/>
                </a:cubicBezTo>
                <a:cubicBezTo>
                  <a:pt x="28428" y="318298"/>
                  <a:pt x="42116" y="320426"/>
                  <a:pt x="51170" y="326462"/>
                </a:cubicBezTo>
                <a:cubicBezTo>
                  <a:pt x="79862" y="369504"/>
                  <a:pt x="72717" y="343301"/>
                  <a:pt x="51170" y="407943"/>
                </a:cubicBezTo>
                <a:lnTo>
                  <a:pt x="42116" y="435104"/>
                </a:lnTo>
                <a:cubicBezTo>
                  <a:pt x="45134" y="450193"/>
                  <a:pt x="43535" y="467011"/>
                  <a:pt x="51170" y="480371"/>
                </a:cubicBezTo>
                <a:cubicBezTo>
                  <a:pt x="62386" y="499998"/>
                  <a:pt x="88956" y="498346"/>
                  <a:pt x="105490" y="507532"/>
                </a:cubicBezTo>
                <a:cubicBezTo>
                  <a:pt x="124513" y="518100"/>
                  <a:pt x="139166" y="536863"/>
                  <a:pt x="159811" y="543745"/>
                </a:cubicBezTo>
                <a:lnTo>
                  <a:pt x="214132" y="561852"/>
                </a:lnTo>
                <a:cubicBezTo>
                  <a:pt x="223185" y="564870"/>
                  <a:pt x="231879" y="569337"/>
                  <a:pt x="241292" y="570906"/>
                </a:cubicBezTo>
                <a:lnTo>
                  <a:pt x="295613" y="579959"/>
                </a:lnTo>
                <a:cubicBezTo>
                  <a:pt x="304667" y="585995"/>
                  <a:pt x="313042" y="593200"/>
                  <a:pt x="322774" y="598066"/>
                </a:cubicBezTo>
                <a:cubicBezTo>
                  <a:pt x="331310" y="602334"/>
                  <a:pt x="340391" y="607120"/>
                  <a:pt x="349934" y="607120"/>
                </a:cubicBezTo>
                <a:cubicBezTo>
                  <a:pt x="368674" y="607120"/>
                  <a:pt x="390524" y="589113"/>
                  <a:pt x="404255" y="579959"/>
                </a:cubicBezTo>
                <a:cubicBezTo>
                  <a:pt x="410291" y="570906"/>
                  <a:pt x="414668" y="560493"/>
                  <a:pt x="422362" y="552799"/>
                </a:cubicBezTo>
                <a:cubicBezTo>
                  <a:pt x="437115" y="538046"/>
                  <a:pt x="457045" y="530548"/>
                  <a:pt x="476682" y="525639"/>
                </a:cubicBezTo>
                <a:cubicBezTo>
                  <a:pt x="491611" y="521907"/>
                  <a:pt x="507021" y="520317"/>
                  <a:pt x="521950" y="516585"/>
                </a:cubicBezTo>
                <a:cubicBezTo>
                  <a:pt x="531208" y="514270"/>
                  <a:pt x="539852" y="509847"/>
                  <a:pt x="549110" y="507532"/>
                </a:cubicBezTo>
                <a:cubicBezTo>
                  <a:pt x="564038" y="503800"/>
                  <a:pt x="579449" y="502210"/>
                  <a:pt x="594377" y="498478"/>
                </a:cubicBezTo>
                <a:cubicBezTo>
                  <a:pt x="638223" y="487516"/>
                  <a:pt x="644171" y="516585"/>
                  <a:pt x="648698" y="516585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524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commodity market started in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1986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. 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H\Desktop\AZS\PPT\Yiwu_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10625"/>
            <a:ext cx="8524325" cy="533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253425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: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2007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58922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24.5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million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square feet of commercial space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619464" y="2212384"/>
            <a:ext cx="1039028" cy="925324"/>
          </a:xfrm>
          <a:custGeom>
            <a:avLst/>
            <a:gdLst>
              <a:gd name="connsiteX0" fmla="*/ 839776 w 1039028"/>
              <a:gd name="connsiteY0" fmla="*/ 445491 h 925324"/>
              <a:gd name="connsiteX1" fmla="*/ 866936 w 1039028"/>
              <a:gd name="connsiteY1" fmla="*/ 427384 h 925324"/>
              <a:gd name="connsiteX2" fmla="*/ 921257 w 1039028"/>
              <a:gd name="connsiteY2" fmla="*/ 400223 h 925324"/>
              <a:gd name="connsiteX3" fmla="*/ 948417 w 1039028"/>
              <a:gd name="connsiteY3" fmla="*/ 345902 h 925324"/>
              <a:gd name="connsiteX4" fmla="*/ 975578 w 1039028"/>
              <a:gd name="connsiteY4" fmla="*/ 291582 h 925324"/>
              <a:gd name="connsiteX5" fmla="*/ 1002738 w 1039028"/>
              <a:gd name="connsiteY5" fmla="*/ 191993 h 925324"/>
              <a:gd name="connsiteX6" fmla="*/ 1020845 w 1039028"/>
              <a:gd name="connsiteY6" fmla="*/ 164833 h 925324"/>
              <a:gd name="connsiteX7" fmla="*/ 1020845 w 1039028"/>
              <a:gd name="connsiteY7" fmla="*/ 101459 h 925324"/>
              <a:gd name="connsiteX8" fmla="*/ 984631 w 1039028"/>
              <a:gd name="connsiteY8" fmla="*/ 83352 h 925324"/>
              <a:gd name="connsiteX9" fmla="*/ 903150 w 1039028"/>
              <a:gd name="connsiteY9" fmla="*/ 92405 h 925324"/>
              <a:gd name="connsiteX10" fmla="*/ 875989 w 1039028"/>
              <a:gd name="connsiteY10" fmla="*/ 101459 h 925324"/>
              <a:gd name="connsiteX11" fmla="*/ 794508 w 1039028"/>
              <a:gd name="connsiteY11" fmla="*/ 92405 h 925324"/>
              <a:gd name="connsiteX12" fmla="*/ 785455 w 1039028"/>
              <a:gd name="connsiteY12" fmla="*/ 56191 h 925324"/>
              <a:gd name="connsiteX13" fmla="*/ 685867 w 1039028"/>
              <a:gd name="connsiteY13" fmla="*/ 38085 h 925324"/>
              <a:gd name="connsiteX14" fmla="*/ 667760 w 1039028"/>
              <a:gd name="connsiteY14" fmla="*/ 65245 h 925324"/>
              <a:gd name="connsiteX15" fmla="*/ 649653 w 1039028"/>
              <a:gd name="connsiteY15" fmla="*/ 119566 h 925324"/>
              <a:gd name="connsiteX16" fmla="*/ 604386 w 1039028"/>
              <a:gd name="connsiteY16" fmla="*/ 201047 h 925324"/>
              <a:gd name="connsiteX17" fmla="*/ 522904 w 1039028"/>
              <a:gd name="connsiteY17" fmla="*/ 246314 h 925324"/>
              <a:gd name="connsiteX18" fmla="*/ 405209 w 1039028"/>
              <a:gd name="connsiteY18" fmla="*/ 237261 h 925324"/>
              <a:gd name="connsiteX19" fmla="*/ 260354 w 1039028"/>
              <a:gd name="connsiteY19" fmla="*/ 255368 h 925324"/>
              <a:gd name="connsiteX20" fmla="*/ 242247 w 1039028"/>
              <a:gd name="connsiteY20" fmla="*/ 282528 h 925324"/>
              <a:gd name="connsiteX21" fmla="*/ 224140 w 1039028"/>
              <a:gd name="connsiteY21" fmla="*/ 364009 h 925324"/>
              <a:gd name="connsiteX22" fmla="*/ 206033 w 1039028"/>
              <a:gd name="connsiteY22" fmla="*/ 418330 h 925324"/>
              <a:gd name="connsiteX23" fmla="*/ 187926 w 1039028"/>
              <a:gd name="connsiteY23" fmla="*/ 481704 h 925324"/>
              <a:gd name="connsiteX24" fmla="*/ 169819 w 1039028"/>
              <a:gd name="connsiteY24" fmla="*/ 508865 h 925324"/>
              <a:gd name="connsiteX25" fmla="*/ 133605 w 1039028"/>
              <a:gd name="connsiteY25" fmla="*/ 545079 h 925324"/>
              <a:gd name="connsiteX26" fmla="*/ 79285 w 1039028"/>
              <a:gd name="connsiteY26" fmla="*/ 581292 h 925324"/>
              <a:gd name="connsiteX27" fmla="*/ 15910 w 1039028"/>
              <a:gd name="connsiteY27" fmla="*/ 644667 h 925324"/>
              <a:gd name="connsiteX28" fmla="*/ 34017 w 1039028"/>
              <a:gd name="connsiteY28" fmla="*/ 698988 h 925324"/>
              <a:gd name="connsiteX29" fmla="*/ 43071 w 1039028"/>
              <a:gd name="connsiteY29" fmla="*/ 726148 h 925324"/>
              <a:gd name="connsiteX30" fmla="*/ 97391 w 1039028"/>
              <a:gd name="connsiteY30" fmla="*/ 753308 h 925324"/>
              <a:gd name="connsiteX31" fmla="*/ 124552 w 1039028"/>
              <a:gd name="connsiteY31" fmla="*/ 771415 h 925324"/>
              <a:gd name="connsiteX32" fmla="*/ 215086 w 1039028"/>
              <a:gd name="connsiteY32" fmla="*/ 789522 h 925324"/>
              <a:gd name="connsiteX33" fmla="*/ 269407 w 1039028"/>
              <a:gd name="connsiteY33" fmla="*/ 807629 h 925324"/>
              <a:gd name="connsiteX34" fmla="*/ 296568 w 1039028"/>
              <a:gd name="connsiteY34" fmla="*/ 816683 h 925324"/>
              <a:gd name="connsiteX35" fmla="*/ 332782 w 1039028"/>
              <a:gd name="connsiteY35" fmla="*/ 825736 h 925324"/>
              <a:gd name="connsiteX36" fmla="*/ 350888 w 1039028"/>
              <a:gd name="connsiteY36" fmla="*/ 880057 h 925324"/>
              <a:gd name="connsiteX37" fmla="*/ 387102 w 1039028"/>
              <a:gd name="connsiteY37" fmla="*/ 916271 h 925324"/>
              <a:gd name="connsiteX38" fmla="*/ 441423 w 1039028"/>
              <a:gd name="connsiteY38" fmla="*/ 925324 h 925324"/>
              <a:gd name="connsiteX39" fmla="*/ 531958 w 1039028"/>
              <a:gd name="connsiteY39" fmla="*/ 907217 h 925324"/>
              <a:gd name="connsiteX40" fmla="*/ 586279 w 1039028"/>
              <a:gd name="connsiteY40" fmla="*/ 871003 h 925324"/>
              <a:gd name="connsiteX41" fmla="*/ 622492 w 1039028"/>
              <a:gd name="connsiteY41" fmla="*/ 816683 h 925324"/>
              <a:gd name="connsiteX42" fmla="*/ 640599 w 1039028"/>
              <a:gd name="connsiteY42" fmla="*/ 762362 h 925324"/>
              <a:gd name="connsiteX43" fmla="*/ 676813 w 1039028"/>
              <a:gd name="connsiteY43" fmla="*/ 708041 h 925324"/>
              <a:gd name="connsiteX44" fmla="*/ 703974 w 1039028"/>
              <a:gd name="connsiteY44" fmla="*/ 653720 h 925324"/>
              <a:gd name="connsiteX45" fmla="*/ 731134 w 1039028"/>
              <a:gd name="connsiteY45" fmla="*/ 599399 h 925324"/>
              <a:gd name="connsiteX46" fmla="*/ 749241 w 1039028"/>
              <a:gd name="connsiteY46" fmla="*/ 545079 h 925324"/>
              <a:gd name="connsiteX47" fmla="*/ 767348 w 1039028"/>
              <a:gd name="connsiteY47" fmla="*/ 517918 h 925324"/>
              <a:gd name="connsiteX48" fmla="*/ 839776 w 1039028"/>
              <a:gd name="connsiteY48" fmla="*/ 445491 h 92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39028" h="925324">
                <a:moveTo>
                  <a:pt x="839776" y="445491"/>
                </a:moveTo>
                <a:cubicBezTo>
                  <a:pt x="848829" y="439455"/>
                  <a:pt x="857204" y="432250"/>
                  <a:pt x="866936" y="427384"/>
                </a:cubicBezTo>
                <a:cubicBezTo>
                  <a:pt x="941907" y="389897"/>
                  <a:pt x="843412" y="452119"/>
                  <a:pt x="921257" y="400223"/>
                </a:cubicBezTo>
                <a:cubicBezTo>
                  <a:pt x="944009" y="331963"/>
                  <a:pt x="913320" y="416096"/>
                  <a:pt x="948417" y="345902"/>
                </a:cubicBezTo>
                <a:cubicBezTo>
                  <a:pt x="985898" y="270941"/>
                  <a:pt x="923689" y="369414"/>
                  <a:pt x="975578" y="291582"/>
                </a:cubicBezTo>
                <a:cubicBezTo>
                  <a:pt x="980437" y="267287"/>
                  <a:pt x="989610" y="211685"/>
                  <a:pt x="1002738" y="191993"/>
                </a:cubicBezTo>
                <a:lnTo>
                  <a:pt x="1020845" y="164833"/>
                </a:lnTo>
                <a:cubicBezTo>
                  <a:pt x="1025439" y="146457"/>
                  <a:pt x="1039028" y="119642"/>
                  <a:pt x="1020845" y="101459"/>
                </a:cubicBezTo>
                <a:cubicBezTo>
                  <a:pt x="1011302" y="91916"/>
                  <a:pt x="996702" y="89388"/>
                  <a:pt x="984631" y="83352"/>
                </a:cubicBezTo>
                <a:cubicBezTo>
                  <a:pt x="957471" y="86370"/>
                  <a:pt x="930106" y="87912"/>
                  <a:pt x="903150" y="92405"/>
                </a:cubicBezTo>
                <a:cubicBezTo>
                  <a:pt x="893736" y="93974"/>
                  <a:pt x="885532" y="101459"/>
                  <a:pt x="875989" y="101459"/>
                </a:cubicBezTo>
                <a:cubicBezTo>
                  <a:pt x="848662" y="101459"/>
                  <a:pt x="821668" y="95423"/>
                  <a:pt x="794508" y="92405"/>
                </a:cubicBezTo>
                <a:cubicBezTo>
                  <a:pt x="791490" y="80334"/>
                  <a:pt x="788873" y="68155"/>
                  <a:pt x="785455" y="56191"/>
                </a:cubicBezTo>
                <a:cubicBezTo>
                  <a:pt x="769400" y="0"/>
                  <a:pt x="777664" y="28905"/>
                  <a:pt x="685867" y="38085"/>
                </a:cubicBezTo>
                <a:cubicBezTo>
                  <a:pt x="679831" y="47138"/>
                  <a:pt x="672179" y="55302"/>
                  <a:pt x="667760" y="65245"/>
                </a:cubicBezTo>
                <a:cubicBezTo>
                  <a:pt x="660008" y="82686"/>
                  <a:pt x="655689" y="101459"/>
                  <a:pt x="649653" y="119566"/>
                </a:cubicBezTo>
                <a:cubicBezTo>
                  <a:pt x="640219" y="147867"/>
                  <a:pt x="631065" y="183261"/>
                  <a:pt x="604386" y="201047"/>
                </a:cubicBezTo>
                <a:cubicBezTo>
                  <a:pt x="542124" y="242555"/>
                  <a:pt x="570710" y="230380"/>
                  <a:pt x="522904" y="246314"/>
                </a:cubicBezTo>
                <a:cubicBezTo>
                  <a:pt x="483672" y="243296"/>
                  <a:pt x="444557" y="237261"/>
                  <a:pt x="405209" y="237261"/>
                </a:cubicBezTo>
                <a:cubicBezTo>
                  <a:pt x="342523" y="237261"/>
                  <a:pt x="314196" y="244599"/>
                  <a:pt x="260354" y="255368"/>
                </a:cubicBezTo>
                <a:cubicBezTo>
                  <a:pt x="254318" y="264421"/>
                  <a:pt x="247113" y="272796"/>
                  <a:pt x="242247" y="282528"/>
                </a:cubicBezTo>
                <a:cubicBezTo>
                  <a:pt x="229294" y="308433"/>
                  <a:pt x="231096" y="336186"/>
                  <a:pt x="224140" y="364009"/>
                </a:cubicBezTo>
                <a:cubicBezTo>
                  <a:pt x="219511" y="382526"/>
                  <a:pt x="210662" y="399813"/>
                  <a:pt x="206033" y="418330"/>
                </a:cubicBezTo>
                <a:cubicBezTo>
                  <a:pt x="203131" y="429939"/>
                  <a:pt x="194423" y="468711"/>
                  <a:pt x="187926" y="481704"/>
                </a:cubicBezTo>
                <a:cubicBezTo>
                  <a:pt x="183060" y="491436"/>
                  <a:pt x="175855" y="499811"/>
                  <a:pt x="169819" y="508865"/>
                </a:cubicBezTo>
                <a:cubicBezTo>
                  <a:pt x="152575" y="560598"/>
                  <a:pt x="174992" y="517487"/>
                  <a:pt x="133605" y="545079"/>
                </a:cubicBezTo>
                <a:cubicBezTo>
                  <a:pt x="65790" y="590289"/>
                  <a:pt x="143864" y="559767"/>
                  <a:pt x="79285" y="581292"/>
                </a:cubicBezTo>
                <a:cubicBezTo>
                  <a:pt x="37777" y="643554"/>
                  <a:pt x="63716" y="628731"/>
                  <a:pt x="15910" y="644667"/>
                </a:cubicBezTo>
                <a:cubicBezTo>
                  <a:pt x="0" y="692397"/>
                  <a:pt x="3876" y="653777"/>
                  <a:pt x="34017" y="698988"/>
                </a:cubicBezTo>
                <a:cubicBezTo>
                  <a:pt x="39311" y="706928"/>
                  <a:pt x="37109" y="718696"/>
                  <a:pt x="43071" y="726148"/>
                </a:cubicBezTo>
                <a:cubicBezTo>
                  <a:pt x="55836" y="742104"/>
                  <a:pt x="79498" y="747344"/>
                  <a:pt x="97391" y="753308"/>
                </a:cubicBezTo>
                <a:cubicBezTo>
                  <a:pt x="106445" y="759344"/>
                  <a:pt x="114820" y="766549"/>
                  <a:pt x="124552" y="771415"/>
                </a:cubicBezTo>
                <a:cubicBezTo>
                  <a:pt x="149837" y="784058"/>
                  <a:pt x="191724" y="786185"/>
                  <a:pt x="215086" y="789522"/>
                </a:cubicBezTo>
                <a:lnTo>
                  <a:pt x="269407" y="807629"/>
                </a:lnTo>
                <a:cubicBezTo>
                  <a:pt x="278461" y="810647"/>
                  <a:pt x="287309" y="814368"/>
                  <a:pt x="296568" y="816683"/>
                </a:cubicBezTo>
                <a:lnTo>
                  <a:pt x="332782" y="825736"/>
                </a:lnTo>
                <a:lnTo>
                  <a:pt x="350888" y="880057"/>
                </a:lnTo>
                <a:cubicBezTo>
                  <a:pt x="361510" y="911924"/>
                  <a:pt x="352339" y="908546"/>
                  <a:pt x="387102" y="916271"/>
                </a:cubicBezTo>
                <a:cubicBezTo>
                  <a:pt x="405022" y="920253"/>
                  <a:pt x="423316" y="922306"/>
                  <a:pt x="441423" y="925324"/>
                </a:cubicBezTo>
                <a:cubicBezTo>
                  <a:pt x="457173" y="923074"/>
                  <a:pt x="510077" y="919373"/>
                  <a:pt x="531958" y="907217"/>
                </a:cubicBezTo>
                <a:cubicBezTo>
                  <a:pt x="550981" y="896648"/>
                  <a:pt x="586279" y="871003"/>
                  <a:pt x="586279" y="871003"/>
                </a:cubicBezTo>
                <a:cubicBezTo>
                  <a:pt x="598350" y="852896"/>
                  <a:pt x="615610" y="837328"/>
                  <a:pt x="622492" y="816683"/>
                </a:cubicBezTo>
                <a:cubicBezTo>
                  <a:pt x="628528" y="798576"/>
                  <a:pt x="630012" y="778243"/>
                  <a:pt x="640599" y="762362"/>
                </a:cubicBezTo>
                <a:cubicBezTo>
                  <a:pt x="652670" y="744255"/>
                  <a:pt x="669931" y="728686"/>
                  <a:pt x="676813" y="708041"/>
                </a:cubicBezTo>
                <a:cubicBezTo>
                  <a:pt x="689308" y="670558"/>
                  <a:pt x="680573" y="688821"/>
                  <a:pt x="703974" y="653720"/>
                </a:cubicBezTo>
                <a:cubicBezTo>
                  <a:pt x="736986" y="554680"/>
                  <a:pt x="684338" y="704689"/>
                  <a:pt x="731134" y="599399"/>
                </a:cubicBezTo>
                <a:cubicBezTo>
                  <a:pt x="738886" y="581958"/>
                  <a:pt x="738654" y="560960"/>
                  <a:pt x="749241" y="545079"/>
                </a:cubicBezTo>
                <a:cubicBezTo>
                  <a:pt x="755277" y="536025"/>
                  <a:pt x="760382" y="526277"/>
                  <a:pt x="767348" y="517918"/>
                </a:cubicBezTo>
                <a:lnTo>
                  <a:pt x="839776" y="445491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H\Desktop\AZS\PPT\Yiwu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722" y="762000"/>
            <a:ext cx="8767878" cy="5486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: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2011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60960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43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million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square feet of commercial space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505200" y="2616100"/>
            <a:ext cx="1564741" cy="1498700"/>
          </a:xfrm>
          <a:custGeom>
            <a:avLst/>
            <a:gdLst>
              <a:gd name="connsiteX0" fmla="*/ 1123967 w 1305037"/>
              <a:gd name="connsiteY0" fmla="*/ 419074 h 1396849"/>
              <a:gd name="connsiteX1" fmla="*/ 1169235 w 1305037"/>
              <a:gd name="connsiteY1" fmla="*/ 410021 h 1396849"/>
              <a:gd name="connsiteX2" fmla="*/ 1178288 w 1305037"/>
              <a:gd name="connsiteY2" fmla="*/ 382860 h 1396849"/>
              <a:gd name="connsiteX3" fmla="*/ 1205448 w 1305037"/>
              <a:gd name="connsiteY3" fmla="*/ 373807 h 1396849"/>
              <a:gd name="connsiteX4" fmla="*/ 1223555 w 1305037"/>
              <a:gd name="connsiteY4" fmla="*/ 346647 h 1396849"/>
              <a:gd name="connsiteX5" fmla="*/ 1232609 w 1305037"/>
              <a:gd name="connsiteY5" fmla="*/ 319486 h 1396849"/>
              <a:gd name="connsiteX6" fmla="*/ 1277876 w 1305037"/>
              <a:gd name="connsiteY6" fmla="*/ 265165 h 1396849"/>
              <a:gd name="connsiteX7" fmla="*/ 1295983 w 1305037"/>
              <a:gd name="connsiteY7" fmla="*/ 210845 h 1396849"/>
              <a:gd name="connsiteX8" fmla="*/ 1305037 w 1305037"/>
              <a:gd name="connsiteY8" fmla="*/ 183684 h 1396849"/>
              <a:gd name="connsiteX9" fmla="*/ 1295983 w 1305037"/>
              <a:gd name="connsiteY9" fmla="*/ 93150 h 1396849"/>
              <a:gd name="connsiteX10" fmla="*/ 1286930 w 1305037"/>
              <a:gd name="connsiteY10" fmla="*/ 65989 h 1396849"/>
              <a:gd name="connsiteX11" fmla="*/ 1259769 w 1305037"/>
              <a:gd name="connsiteY11" fmla="*/ 47882 h 1396849"/>
              <a:gd name="connsiteX12" fmla="*/ 1232609 w 1305037"/>
              <a:gd name="connsiteY12" fmla="*/ 38829 h 1396849"/>
              <a:gd name="connsiteX13" fmla="*/ 1069646 w 1305037"/>
              <a:gd name="connsiteY13" fmla="*/ 29775 h 1396849"/>
              <a:gd name="connsiteX14" fmla="*/ 1015326 w 1305037"/>
              <a:gd name="connsiteY14" fmla="*/ 65989 h 1396849"/>
              <a:gd name="connsiteX15" fmla="*/ 988165 w 1305037"/>
              <a:gd name="connsiteY15" fmla="*/ 84096 h 1396849"/>
              <a:gd name="connsiteX16" fmla="*/ 979112 w 1305037"/>
              <a:gd name="connsiteY16" fmla="*/ 111256 h 1396849"/>
              <a:gd name="connsiteX17" fmla="*/ 951951 w 1305037"/>
              <a:gd name="connsiteY17" fmla="*/ 120310 h 1396849"/>
              <a:gd name="connsiteX18" fmla="*/ 924791 w 1305037"/>
              <a:gd name="connsiteY18" fmla="*/ 138417 h 1396849"/>
              <a:gd name="connsiteX19" fmla="*/ 906684 w 1305037"/>
              <a:gd name="connsiteY19" fmla="*/ 165577 h 1396849"/>
              <a:gd name="connsiteX20" fmla="*/ 879524 w 1305037"/>
              <a:gd name="connsiteY20" fmla="*/ 183684 h 1396849"/>
              <a:gd name="connsiteX21" fmla="*/ 870470 w 1305037"/>
              <a:gd name="connsiteY21" fmla="*/ 210845 h 1396849"/>
              <a:gd name="connsiteX22" fmla="*/ 825203 w 1305037"/>
              <a:gd name="connsiteY22" fmla="*/ 256112 h 1396849"/>
              <a:gd name="connsiteX23" fmla="*/ 770882 w 1305037"/>
              <a:gd name="connsiteY23" fmla="*/ 238005 h 1396849"/>
              <a:gd name="connsiteX24" fmla="*/ 743722 w 1305037"/>
              <a:gd name="connsiteY24" fmla="*/ 228951 h 1396849"/>
              <a:gd name="connsiteX25" fmla="*/ 689401 w 1305037"/>
              <a:gd name="connsiteY25" fmla="*/ 192738 h 1396849"/>
              <a:gd name="connsiteX26" fmla="*/ 662241 w 1305037"/>
              <a:gd name="connsiteY26" fmla="*/ 183684 h 1396849"/>
              <a:gd name="connsiteX27" fmla="*/ 635080 w 1305037"/>
              <a:gd name="connsiteY27" fmla="*/ 165577 h 1396849"/>
              <a:gd name="connsiteX28" fmla="*/ 553599 w 1305037"/>
              <a:gd name="connsiteY28" fmla="*/ 156524 h 1396849"/>
              <a:gd name="connsiteX29" fmla="*/ 426850 w 1305037"/>
              <a:gd name="connsiteY29" fmla="*/ 147470 h 1396849"/>
              <a:gd name="connsiteX30" fmla="*/ 372530 w 1305037"/>
              <a:gd name="connsiteY30" fmla="*/ 174631 h 1396849"/>
              <a:gd name="connsiteX31" fmla="*/ 354423 w 1305037"/>
              <a:gd name="connsiteY31" fmla="*/ 228951 h 1396849"/>
              <a:gd name="connsiteX32" fmla="*/ 345369 w 1305037"/>
              <a:gd name="connsiteY32" fmla="*/ 256112 h 1396849"/>
              <a:gd name="connsiteX33" fmla="*/ 327262 w 1305037"/>
              <a:gd name="connsiteY33" fmla="*/ 283272 h 1396849"/>
              <a:gd name="connsiteX34" fmla="*/ 318209 w 1305037"/>
              <a:gd name="connsiteY34" fmla="*/ 310433 h 1396849"/>
              <a:gd name="connsiteX35" fmla="*/ 291048 w 1305037"/>
              <a:gd name="connsiteY35" fmla="*/ 328540 h 1396849"/>
              <a:gd name="connsiteX36" fmla="*/ 263888 w 1305037"/>
              <a:gd name="connsiteY36" fmla="*/ 355700 h 1396849"/>
              <a:gd name="connsiteX37" fmla="*/ 218621 w 1305037"/>
              <a:gd name="connsiteY37" fmla="*/ 400967 h 1396849"/>
              <a:gd name="connsiteX38" fmla="*/ 209567 w 1305037"/>
              <a:gd name="connsiteY38" fmla="*/ 428128 h 1396849"/>
              <a:gd name="connsiteX39" fmla="*/ 173353 w 1305037"/>
              <a:gd name="connsiteY39" fmla="*/ 482449 h 1396849"/>
              <a:gd name="connsiteX40" fmla="*/ 164300 w 1305037"/>
              <a:gd name="connsiteY40" fmla="*/ 509609 h 1396849"/>
              <a:gd name="connsiteX41" fmla="*/ 146193 w 1305037"/>
              <a:gd name="connsiteY41" fmla="*/ 536769 h 1396849"/>
              <a:gd name="connsiteX42" fmla="*/ 137140 w 1305037"/>
              <a:gd name="connsiteY42" fmla="*/ 591090 h 1396849"/>
              <a:gd name="connsiteX43" fmla="*/ 119033 w 1305037"/>
              <a:gd name="connsiteY43" fmla="*/ 654464 h 1396849"/>
              <a:gd name="connsiteX44" fmla="*/ 109979 w 1305037"/>
              <a:gd name="connsiteY44" fmla="*/ 690678 h 1396849"/>
              <a:gd name="connsiteX45" fmla="*/ 91872 w 1305037"/>
              <a:gd name="connsiteY45" fmla="*/ 717839 h 1396849"/>
              <a:gd name="connsiteX46" fmla="*/ 73765 w 1305037"/>
              <a:gd name="connsiteY46" fmla="*/ 772159 h 1396849"/>
              <a:gd name="connsiteX47" fmla="*/ 64712 w 1305037"/>
              <a:gd name="connsiteY47" fmla="*/ 799320 h 1396849"/>
              <a:gd name="connsiteX48" fmla="*/ 1338 w 1305037"/>
              <a:gd name="connsiteY48" fmla="*/ 880801 h 1396849"/>
              <a:gd name="connsiteX49" fmla="*/ 10391 w 1305037"/>
              <a:gd name="connsiteY49" fmla="*/ 1016603 h 1396849"/>
              <a:gd name="connsiteX50" fmla="*/ 37551 w 1305037"/>
              <a:gd name="connsiteY50" fmla="*/ 1034710 h 1396849"/>
              <a:gd name="connsiteX51" fmla="*/ 46605 w 1305037"/>
              <a:gd name="connsiteY51" fmla="*/ 1061870 h 1396849"/>
              <a:gd name="connsiteX52" fmla="*/ 64712 w 1305037"/>
              <a:gd name="connsiteY52" fmla="*/ 1089031 h 1396849"/>
              <a:gd name="connsiteX53" fmla="*/ 73765 w 1305037"/>
              <a:gd name="connsiteY53" fmla="*/ 1188619 h 1396849"/>
              <a:gd name="connsiteX54" fmla="*/ 82819 w 1305037"/>
              <a:gd name="connsiteY54" fmla="*/ 1215779 h 1396849"/>
              <a:gd name="connsiteX55" fmla="*/ 109979 w 1305037"/>
              <a:gd name="connsiteY55" fmla="*/ 1242940 h 1396849"/>
              <a:gd name="connsiteX56" fmla="*/ 137140 w 1305037"/>
              <a:gd name="connsiteY56" fmla="*/ 1261047 h 1396849"/>
              <a:gd name="connsiteX57" fmla="*/ 146193 w 1305037"/>
              <a:gd name="connsiteY57" fmla="*/ 1288207 h 1396849"/>
              <a:gd name="connsiteX58" fmla="*/ 173353 w 1305037"/>
              <a:gd name="connsiteY58" fmla="*/ 1360635 h 1396849"/>
              <a:gd name="connsiteX59" fmla="*/ 227674 w 1305037"/>
              <a:gd name="connsiteY59" fmla="*/ 1396849 h 1396849"/>
              <a:gd name="connsiteX60" fmla="*/ 318209 w 1305037"/>
              <a:gd name="connsiteY60" fmla="*/ 1378742 h 1396849"/>
              <a:gd name="connsiteX61" fmla="*/ 345369 w 1305037"/>
              <a:gd name="connsiteY61" fmla="*/ 1360635 h 1396849"/>
              <a:gd name="connsiteX62" fmla="*/ 381583 w 1305037"/>
              <a:gd name="connsiteY62" fmla="*/ 1306314 h 1396849"/>
              <a:gd name="connsiteX63" fmla="*/ 426850 w 1305037"/>
              <a:gd name="connsiteY63" fmla="*/ 1251993 h 1396849"/>
              <a:gd name="connsiteX64" fmla="*/ 454011 w 1305037"/>
              <a:gd name="connsiteY64" fmla="*/ 1197672 h 1396849"/>
              <a:gd name="connsiteX65" fmla="*/ 481171 w 1305037"/>
              <a:gd name="connsiteY65" fmla="*/ 1143351 h 1396849"/>
              <a:gd name="connsiteX66" fmla="*/ 508332 w 1305037"/>
              <a:gd name="connsiteY66" fmla="*/ 1089031 h 1396849"/>
              <a:gd name="connsiteX67" fmla="*/ 535492 w 1305037"/>
              <a:gd name="connsiteY67" fmla="*/ 1025656 h 1396849"/>
              <a:gd name="connsiteX68" fmla="*/ 562652 w 1305037"/>
              <a:gd name="connsiteY68" fmla="*/ 1016603 h 1396849"/>
              <a:gd name="connsiteX69" fmla="*/ 616973 w 1305037"/>
              <a:gd name="connsiteY69" fmla="*/ 971336 h 1396849"/>
              <a:gd name="connsiteX70" fmla="*/ 671294 w 1305037"/>
              <a:gd name="connsiteY70" fmla="*/ 953229 h 1396849"/>
              <a:gd name="connsiteX71" fmla="*/ 698454 w 1305037"/>
              <a:gd name="connsiteY71" fmla="*/ 944175 h 1396849"/>
              <a:gd name="connsiteX72" fmla="*/ 752775 w 1305037"/>
              <a:gd name="connsiteY72" fmla="*/ 917015 h 1396849"/>
              <a:gd name="connsiteX73" fmla="*/ 779936 w 1305037"/>
              <a:gd name="connsiteY73" fmla="*/ 862694 h 1396849"/>
              <a:gd name="connsiteX74" fmla="*/ 807096 w 1305037"/>
              <a:gd name="connsiteY74" fmla="*/ 808373 h 1396849"/>
              <a:gd name="connsiteX75" fmla="*/ 852363 w 1305037"/>
              <a:gd name="connsiteY75" fmla="*/ 726892 h 1396849"/>
              <a:gd name="connsiteX76" fmla="*/ 879524 w 1305037"/>
              <a:gd name="connsiteY76" fmla="*/ 708785 h 1396849"/>
              <a:gd name="connsiteX77" fmla="*/ 933845 w 1305037"/>
              <a:gd name="connsiteY77" fmla="*/ 663518 h 1396849"/>
              <a:gd name="connsiteX78" fmla="*/ 979112 w 1305037"/>
              <a:gd name="connsiteY78" fmla="*/ 627304 h 1396849"/>
              <a:gd name="connsiteX79" fmla="*/ 997219 w 1305037"/>
              <a:gd name="connsiteY79" fmla="*/ 600144 h 1396849"/>
              <a:gd name="connsiteX80" fmla="*/ 1042486 w 1305037"/>
              <a:gd name="connsiteY80" fmla="*/ 545823 h 1396849"/>
              <a:gd name="connsiteX81" fmla="*/ 1051540 w 1305037"/>
              <a:gd name="connsiteY81" fmla="*/ 518662 h 1396849"/>
              <a:gd name="connsiteX82" fmla="*/ 1078700 w 1305037"/>
              <a:gd name="connsiteY82" fmla="*/ 491502 h 1396849"/>
              <a:gd name="connsiteX83" fmla="*/ 1096807 w 1305037"/>
              <a:gd name="connsiteY83" fmla="*/ 464342 h 1396849"/>
              <a:gd name="connsiteX84" fmla="*/ 1123967 w 1305037"/>
              <a:gd name="connsiteY84" fmla="*/ 446235 h 1396849"/>
              <a:gd name="connsiteX85" fmla="*/ 1123967 w 1305037"/>
              <a:gd name="connsiteY85" fmla="*/ 419074 h 139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305037" h="1396849">
                <a:moveTo>
                  <a:pt x="1123967" y="419074"/>
                </a:moveTo>
                <a:cubicBezTo>
                  <a:pt x="1131512" y="413038"/>
                  <a:pt x="1156431" y="418557"/>
                  <a:pt x="1169235" y="410021"/>
                </a:cubicBezTo>
                <a:cubicBezTo>
                  <a:pt x="1177176" y="404727"/>
                  <a:pt x="1171540" y="389608"/>
                  <a:pt x="1178288" y="382860"/>
                </a:cubicBezTo>
                <a:cubicBezTo>
                  <a:pt x="1185036" y="376112"/>
                  <a:pt x="1196395" y="376825"/>
                  <a:pt x="1205448" y="373807"/>
                </a:cubicBezTo>
                <a:cubicBezTo>
                  <a:pt x="1211484" y="364754"/>
                  <a:pt x="1218689" y="356379"/>
                  <a:pt x="1223555" y="346647"/>
                </a:cubicBezTo>
                <a:cubicBezTo>
                  <a:pt x="1227823" y="338111"/>
                  <a:pt x="1227315" y="327427"/>
                  <a:pt x="1232609" y="319486"/>
                </a:cubicBezTo>
                <a:cubicBezTo>
                  <a:pt x="1261038" y="276842"/>
                  <a:pt x="1258127" y="309599"/>
                  <a:pt x="1277876" y="265165"/>
                </a:cubicBezTo>
                <a:cubicBezTo>
                  <a:pt x="1285628" y="247724"/>
                  <a:pt x="1289947" y="228952"/>
                  <a:pt x="1295983" y="210845"/>
                </a:cubicBezTo>
                <a:lnTo>
                  <a:pt x="1305037" y="183684"/>
                </a:lnTo>
                <a:cubicBezTo>
                  <a:pt x="1302019" y="153506"/>
                  <a:pt x="1300595" y="123126"/>
                  <a:pt x="1295983" y="93150"/>
                </a:cubicBezTo>
                <a:cubicBezTo>
                  <a:pt x="1294532" y="83718"/>
                  <a:pt x="1292892" y="73441"/>
                  <a:pt x="1286930" y="65989"/>
                </a:cubicBezTo>
                <a:cubicBezTo>
                  <a:pt x="1280133" y="57492"/>
                  <a:pt x="1269501" y="52748"/>
                  <a:pt x="1259769" y="47882"/>
                </a:cubicBezTo>
                <a:cubicBezTo>
                  <a:pt x="1251233" y="43614"/>
                  <a:pt x="1241662" y="41847"/>
                  <a:pt x="1232609" y="38829"/>
                </a:cubicBezTo>
                <a:cubicBezTo>
                  <a:pt x="1174364" y="0"/>
                  <a:pt x="1188516" y="1473"/>
                  <a:pt x="1069646" y="29775"/>
                </a:cubicBezTo>
                <a:cubicBezTo>
                  <a:pt x="1048476" y="34815"/>
                  <a:pt x="1033433" y="53918"/>
                  <a:pt x="1015326" y="65989"/>
                </a:cubicBezTo>
                <a:lnTo>
                  <a:pt x="988165" y="84096"/>
                </a:lnTo>
                <a:cubicBezTo>
                  <a:pt x="985147" y="93149"/>
                  <a:pt x="985860" y="104508"/>
                  <a:pt x="979112" y="111256"/>
                </a:cubicBezTo>
                <a:cubicBezTo>
                  <a:pt x="972364" y="118004"/>
                  <a:pt x="960487" y="116042"/>
                  <a:pt x="951951" y="120310"/>
                </a:cubicBezTo>
                <a:cubicBezTo>
                  <a:pt x="942219" y="125176"/>
                  <a:pt x="933844" y="132381"/>
                  <a:pt x="924791" y="138417"/>
                </a:cubicBezTo>
                <a:cubicBezTo>
                  <a:pt x="918755" y="147470"/>
                  <a:pt x="914378" y="157883"/>
                  <a:pt x="906684" y="165577"/>
                </a:cubicBezTo>
                <a:cubicBezTo>
                  <a:pt x="898990" y="173271"/>
                  <a:pt x="886321" y="175187"/>
                  <a:pt x="879524" y="183684"/>
                </a:cubicBezTo>
                <a:cubicBezTo>
                  <a:pt x="873562" y="191136"/>
                  <a:pt x="874738" y="202309"/>
                  <a:pt x="870470" y="210845"/>
                </a:cubicBezTo>
                <a:cubicBezTo>
                  <a:pt x="855381" y="241022"/>
                  <a:pt x="852363" y="238005"/>
                  <a:pt x="825203" y="256112"/>
                </a:cubicBezTo>
                <a:lnTo>
                  <a:pt x="770882" y="238005"/>
                </a:lnTo>
                <a:cubicBezTo>
                  <a:pt x="761829" y="234987"/>
                  <a:pt x="751662" y="234244"/>
                  <a:pt x="743722" y="228951"/>
                </a:cubicBezTo>
                <a:cubicBezTo>
                  <a:pt x="725615" y="216880"/>
                  <a:pt x="710046" y="199620"/>
                  <a:pt x="689401" y="192738"/>
                </a:cubicBezTo>
                <a:cubicBezTo>
                  <a:pt x="680348" y="189720"/>
                  <a:pt x="670777" y="187952"/>
                  <a:pt x="662241" y="183684"/>
                </a:cubicBezTo>
                <a:cubicBezTo>
                  <a:pt x="652509" y="178818"/>
                  <a:pt x="645636" y="168216"/>
                  <a:pt x="635080" y="165577"/>
                </a:cubicBezTo>
                <a:cubicBezTo>
                  <a:pt x="608568" y="158949"/>
                  <a:pt x="580759" y="159542"/>
                  <a:pt x="553599" y="156524"/>
                </a:cubicBezTo>
                <a:cubicBezTo>
                  <a:pt x="476196" y="130723"/>
                  <a:pt x="518217" y="136050"/>
                  <a:pt x="426850" y="147470"/>
                </a:cubicBezTo>
                <a:cubicBezTo>
                  <a:pt x="412051" y="152403"/>
                  <a:pt x="381767" y="159852"/>
                  <a:pt x="372530" y="174631"/>
                </a:cubicBezTo>
                <a:cubicBezTo>
                  <a:pt x="362414" y="190816"/>
                  <a:pt x="360459" y="210844"/>
                  <a:pt x="354423" y="228951"/>
                </a:cubicBezTo>
                <a:cubicBezTo>
                  <a:pt x="351405" y="238005"/>
                  <a:pt x="350663" y="248171"/>
                  <a:pt x="345369" y="256112"/>
                </a:cubicBezTo>
                <a:lnTo>
                  <a:pt x="327262" y="283272"/>
                </a:lnTo>
                <a:cubicBezTo>
                  <a:pt x="324244" y="292326"/>
                  <a:pt x="324171" y="302981"/>
                  <a:pt x="318209" y="310433"/>
                </a:cubicBezTo>
                <a:cubicBezTo>
                  <a:pt x="311412" y="318930"/>
                  <a:pt x="299407" y="321574"/>
                  <a:pt x="291048" y="328540"/>
                </a:cubicBezTo>
                <a:cubicBezTo>
                  <a:pt x="281212" y="336736"/>
                  <a:pt x="272085" y="345864"/>
                  <a:pt x="263888" y="355700"/>
                </a:cubicBezTo>
                <a:cubicBezTo>
                  <a:pt x="226165" y="400967"/>
                  <a:pt x="268414" y="367771"/>
                  <a:pt x="218621" y="400967"/>
                </a:cubicBezTo>
                <a:cubicBezTo>
                  <a:pt x="215603" y="410021"/>
                  <a:pt x="214202" y="419786"/>
                  <a:pt x="209567" y="428128"/>
                </a:cubicBezTo>
                <a:cubicBezTo>
                  <a:pt x="198998" y="447151"/>
                  <a:pt x="173353" y="482449"/>
                  <a:pt x="173353" y="482449"/>
                </a:cubicBezTo>
                <a:cubicBezTo>
                  <a:pt x="170335" y="491502"/>
                  <a:pt x="168568" y="501073"/>
                  <a:pt x="164300" y="509609"/>
                </a:cubicBezTo>
                <a:cubicBezTo>
                  <a:pt x="159434" y="519341"/>
                  <a:pt x="149634" y="526447"/>
                  <a:pt x="146193" y="536769"/>
                </a:cubicBezTo>
                <a:cubicBezTo>
                  <a:pt x="140388" y="554184"/>
                  <a:pt x="140740" y="573090"/>
                  <a:pt x="137140" y="591090"/>
                </a:cubicBezTo>
                <a:cubicBezTo>
                  <a:pt x="127709" y="638246"/>
                  <a:pt x="130535" y="614208"/>
                  <a:pt x="119033" y="654464"/>
                </a:cubicBezTo>
                <a:cubicBezTo>
                  <a:pt x="115615" y="666428"/>
                  <a:pt x="114881" y="679241"/>
                  <a:pt x="109979" y="690678"/>
                </a:cubicBezTo>
                <a:cubicBezTo>
                  <a:pt x="105693" y="700679"/>
                  <a:pt x="97908" y="708785"/>
                  <a:pt x="91872" y="717839"/>
                </a:cubicBezTo>
                <a:lnTo>
                  <a:pt x="73765" y="772159"/>
                </a:lnTo>
                <a:cubicBezTo>
                  <a:pt x="70747" y="781213"/>
                  <a:pt x="70006" y="791379"/>
                  <a:pt x="64712" y="799320"/>
                </a:cubicBezTo>
                <a:cubicBezTo>
                  <a:pt x="21396" y="864294"/>
                  <a:pt x="43886" y="838253"/>
                  <a:pt x="1338" y="880801"/>
                </a:cubicBezTo>
                <a:cubicBezTo>
                  <a:pt x="4356" y="926068"/>
                  <a:pt x="0" y="972441"/>
                  <a:pt x="10391" y="1016603"/>
                </a:cubicBezTo>
                <a:cubicBezTo>
                  <a:pt x="12883" y="1027195"/>
                  <a:pt x="30754" y="1026214"/>
                  <a:pt x="37551" y="1034710"/>
                </a:cubicBezTo>
                <a:cubicBezTo>
                  <a:pt x="43513" y="1042162"/>
                  <a:pt x="42337" y="1053334"/>
                  <a:pt x="46605" y="1061870"/>
                </a:cubicBezTo>
                <a:cubicBezTo>
                  <a:pt x="51471" y="1071602"/>
                  <a:pt x="58676" y="1079977"/>
                  <a:pt x="64712" y="1089031"/>
                </a:cubicBezTo>
                <a:cubicBezTo>
                  <a:pt x="67730" y="1122227"/>
                  <a:pt x="69051" y="1155621"/>
                  <a:pt x="73765" y="1188619"/>
                </a:cubicBezTo>
                <a:cubicBezTo>
                  <a:pt x="75115" y="1198066"/>
                  <a:pt x="77525" y="1207839"/>
                  <a:pt x="82819" y="1215779"/>
                </a:cubicBezTo>
                <a:cubicBezTo>
                  <a:pt x="89921" y="1226432"/>
                  <a:pt x="100143" y="1234743"/>
                  <a:pt x="109979" y="1242940"/>
                </a:cubicBezTo>
                <a:cubicBezTo>
                  <a:pt x="118338" y="1249906"/>
                  <a:pt x="128086" y="1255011"/>
                  <a:pt x="137140" y="1261047"/>
                </a:cubicBezTo>
                <a:cubicBezTo>
                  <a:pt x="140158" y="1270100"/>
                  <a:pt x="143879" y="1278949"/>
                  <a:pt x="146193" y="1288207"/>
                </a:cubicBezTo>
                <a:cubicBezTo>
                  <a:pt x="153424" y="1317134"/>
                  <a:pt x="149508" y="1339770"/>
                  <a:pt x="173353" y="1360635"/>
                </a:cubicBezTo>
                <a:cubicBezTo>
                  <a:pt x="189730" y="1374965"/>
                  <a:pt x="227674" y="1396849"/>
                  <a:pt x="227674" y="1396849"/>
                </a:cubicBezTo>
                <a:cubicBezTo>
                  <a:pt x="251022" y="1393513"/>
                  <a:pt x="292929" y="1391382"/>
                  <a:pt x="318209" y="1378742"/>
                </a:cubicBezTo>
                <a:cubicBezTo>
                  <a:pt x="327941" y="1373876"/>
                  <a:pt x="336316" y="1366671"/>
                  <a:pt x="345369" y="1360635"/>
                </a:cubicBezTo>
                <a:cubicBezTo>
                  <a:pt x="357440" y="1342528"/>
                  <a:pt x="366195" y="1321702"/>
                  <a:pt x="381583" y="1306314"/>
                </a:cubicBezTo>
                <a:cubicBezTo>
                  <a:pt x="401608" y="1286289"/>
                  <a:pt x="414245" y="1277204"/>
                  <a:pt x="426850" y="1251993"/>
                </a:cubicBezTo>
                <a:cubicBezTo>
                  <a:pt x="464331" y="1177030"/>
                  <a:pt x="402121" y="1275508"/>
                  <a:pt x="454011" y="1197672"/>
                </a:cubicBezTo>
                <a:cubicBezTo>
                  <a:pt x="476763" y="1129412"/>
                  <a:pt x="446074" y="1213545"/>
                  <a:pt x="481171" y="1143351"/>
                </a:cubicBezTo>
                <a:cubicBezTo>
                  <a:pt x="518652" y="1068390"/>
                  <a:pt x="456443" y="1166863"/>
                  <a:pt x="508332" y="1089031"/>
                </a:cubicBezTo>
                <a:cubicBezTo>
                  <a:pt x="513768" y="1067285"/>
                  <a:pt x="515954" y="1041287"/>
                  <a:pt x="535492" y="1025656"/>
                </a:cubicBezTo>
                <a:cubicBezTo>
                  <a:pt x="542944" y="1019694"/>
                  <a:pt x="553599" y="1019621"/>
                  <a:pt x="562652" y="1016603"/>
                </a:cubicBezTo>
                <a:cubicBezTo>
                  <a:pt x="579707" y="999549"/>
                  <a:pt x="594287" y="981419"/>
                  <a:pt x="616973" y="971336"/>
                </a:cubicBezTo>
                <a:cubicBezTo>
                  <a:pt x="634414" y="963584"/>
                  <a:pt x="653187" y="959265"/>
                  <a:pt x="671294" y="953229"/>
                </a:cubicBezTo>
                <a:cubicBezTo>
                  <a:pt x="680347" y="950211"/>
                  <a:pt x="690514" y="949469"/>
                  <a:pt x="698454" y="944175"/>
                </a:cubicBezTo>
                <a:cubicBezTo>
                  <a:pt x="733555" y="920775"/>
                  <a:pt x="715292" y="929509"/>
                  <a:pt x="752775" y="917015"/>
                </a:cubicBezTo>
                <a:cubicBezTo>
                  <a:pt x="775534" y="848741"/>
                  <a:pt x="744833" y="932900"/>
                  <a:pt x="779936" y="862694"/>
                </a:cubicBezTo>
                <a:cubicBezTo>
                  <a:pt x="817422" y="787723"/>
                  <a:pt x="755200" y="886219"/>
                  <a:pt x="807096" y="808373"/>
                </a:cubicBezTo>
                <a:cubicBezTo>
                  <a:pt x="816530" y="780070"/>
                  <a:pt x="825679" y="744681"/>
                  <a:pt x="852363" y="726892"/>
                </a:cubicBezTo>
                <a:cubicBezTo>
                  <a:pt x="861417" y="720856"/>
                  <a:pt x="871165" y="715751"/>
                  <a:pt x="879524" y="708785"/>
                </a:cubicBezTo>
                <a:cubicBezTo>
                  <a:pt x="949233" y="650694"/>
                  <a:pt x="866409" y="708475"/>
                  <a:pt x="933845" y="663518"/>
                </a:cubicBezTo>
                <a:cubicBezTo>
                  <a:pt x="985730" y="585685"/>
                  <a:pt x="916645" y="677276"/>
                  <a:pt x="979112" y="627304"/>
                </a:cubicBezTo>
                <a:cubicBezTo>
                  <a:pt x="987609" y="620507"/>
                  <a:pt x="990253" y="608503"/>
                  <a:pt x="997219" y="600144"/>
                </a:cubicBezTo>
                <a:cubicBezTo>
                  <a:pt x="1022245" y="570113"/>
                  <a:pt x="1025629" y="579537"/>
                  <a:pt x="1042486" y="545823"/>
                </a:cubicBezTo>
                <a:cubicBezTo>
                  <a:pt x="1046754" y="537287"/>
                  <a:pt x="1046246" y="526603"/>
                  <a:pt x="1051540" y="518662"/>
                </a:cubicBezTo>
                <a:cubicBezTo>
                  <a:pt x="1058642" y="508009"/>
                  <a:pt x="1070503" y="501338"/>
                  <a:pt x="1078700" y="491502"/>
                </a:cubicBezTo>
                <a:cubicBezTo>
                  <a:pt x="1085666" y="483143"/>
                  <a:pt x="1089113" y="472036"/>
                  <a:pt x="1096807" y="464342"/>
                </a:cubicBezTo>
                <a:cubicBezTo>
                  <a:pt x="1104501" y="456648"/>
                  <a:pt x="1115471" y="453032"/>
                  <a:pt x="1123967" y="446235"/>
                </a:cubicBezTo>
                <a:cubicBezTo>
                  <a:pt x="1130632" y="440903"/>
                  <a:pt x="1116422" y="425110"/>
                  <a:pt x="1123967" y="419074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yiwu-market-guide.com/images/jewelry-accessories-mar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300" y="1295400"/>
            <a:ext cx="2857500" cy="1905000"/>
          </a:xfrm>
          <a:prstGeom prst="rect">
            <a:avLst/>
          </a:prstGeom>
          <a:noFill/>
        </p:spPr>
      </p:pic>
      <p:pic>
        <p:nvPicPr>
          <p:cNvPr id="36868" name="Picture 4" descr="http://lstk.zjol.com.cn/pic/0/10/23/16/10231654_368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116" y="1295400"/>
            <a:ext cx="3052884" cy="190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0" y="3048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: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2002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3048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: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2006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Picture 4" descr="http://www.hiyiwu.cn/photo/info/2011321224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505200"/>
            <a:ext cx="5562600" cy="26652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76600" y="61722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: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2012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52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: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Development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" name="Picture 4" descr="http://www.suiw.com.cn/www/rootimages/2009/08/05/0019b91ebfca0a7397ef0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295400"/>
            <a:ext cx="2895600" cy="190627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09600" y="3048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Yiwu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: 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1986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ages03.olx.ae/ui/4/80/78/1357380205_469777278_3-International-City-China-cluster-1-BR-for-rent-Near-DRAGON-MART-Dub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2245" y="2514600"/>
            <a:ext cx="5403372" cy="3886200"/>
          </a:xfrm>
          <a:prstGeom prst="rect">
            <a:avLst/>
          </a:prstGeom>
          <a:noFill/>
        </p:spPr>
      </p:pic>
      <p:pic>
        <p:nvPicPr>
          <p:cNvPr id="34818" name="Picture 2" descr="http://somecontrast.files.wordpress.com/2007/11/dragon-from-the-sky-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6820" y="761999"/>
            <a:ext cx="2057400" cy="1377303"/>
          </a:xfrm>
          <a:prstGeom prst="rect">
            <a:avLst/>
          </a:prstGeom>
          <a:noFill/>
        </p:spPr>
      </p:pic>
      <p:pic>
        <p:nvPicPr>
          <p:cNvPr id="34820" name="Picture 4" descr="http://seaside.ae/files/images/img_ATSFA0024AerialDragonMart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5170" y="762000"/>
            <a:ext cx="1714500" cy="1371600"/>
          </a:xfrm>
          <a:prstGeom prst="rect">
            <a:avLst/>
          </a:prstGeom>
          <a:noFill/>
        </p:spPr>
      </p:pic>
      <p:pic>
        <p:nvPicPr>
          <p:cNvPr id="34822" name="Picture 6" descr="http://www.thenational.ae/deployedfiles/Assets/Richmedia/Image/bz08ja-Auch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0620" y="762000"/>
            <a:ext cx="2057400" cy="1371601"/>
          </a:xfrm>
          <a:prstGeom prst="rect">
            <a:avLst/>
          </a:prstGeom>
          <a:noFill/>
        </p:spPr>
      </p:pic>
      <p:pic>
        <p:nvPicPr>
          <p:cNvPr id="34826" name="Picture 10" descr="http://www.meed.com/Pictures/web/w/u/e/Dragon_Mart_Duba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362200"/>
            <a:ext cx="1752600" cy="4114800"/>
          </a:xfrm>
          <a:prstGeom prst="rect">
            <a:avLst/>
          </a:prstGeom>
          <a:noFill/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5500" y="2362200"/>
            <a:ext cx="18923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13" descr="http://media-cdn.tripadvisor.com/media/photo-s/01/1e/e3/fb/dragon-mart-insid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762000"/>
            <a:ext cx="1831020" cy="1371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600" y="2286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Dragon Mart: </a:t>
            </a:r>
            <a:r>
              <a:rPr lang="en-US" sz="1700" dirty="0" smtClean="0">
                <a:latin typeface="Aharoni" pitchFamily="2" charset="-79"/>
                <a:cs typeface="Aharoni" pitchFamily="2" charset="-79"/>
              </a:rPr>
              <a:t>The Dubai Trading Center + Commercial Master Planned Development</a:t>
            </a:r>
            <a:endParaRPr lang="en-US" sz="17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406</Words>
  <Application>Microsoft Office PowerPoint</Application>
  <PresentationFormat>On-screen Show (4:3)</PresentationFormat>
  <Paragraphs>72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</dc:creator>
  <cp:lastModifiedBy>H</cp:lastModifiedBy>
  <cp:revision>74</cp:revision>
  <dcterms:created xsi:type="dcterms:W3CDTF">2013-05-20T21:34:17Z</dcterms:created>
  <dcterms:modified xsi:type="dcterms:W3CDTF">2013-05-29T21:12:06Z</dcterms:modified>
</cp:coreProperties>
</file>